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2" r:id="rId2"/>
    <p:sldId id="284" r:id="rId3"/>
    <p:sldId id="285" r:id="rId4"/>
    <p:sldId id="286" r:id="rId5"/>
    <p:sldId id="291" r:id="rId6"/>
    <p:sldId id="292" r:id="rId7"/>
    <p:sldId id="306" r:id="rId8"/>
    <p:sldId id="293" r:id="rId9"/>
    <p:sldId id="294" r:id="rId10"/>
    <p:sldId id="295" r:id="rId11"/>
    <p:sldId id="296" r:id="rId12"/>
    <p:sldId id="297" r:id="rId13"/>
    <p:sldId id="307" r:id="rId14"/>
    <p:sldId id="298" r:id="rId15"/>
    <p:sldId id="287" r:id="rId16"/>
    <p:sldId id="274" r:id="rId17"/>
    <p:sldId id="261" r:id="rId18"/>
    <p:sldId id="288" r:id="rId19"/>
    <p:sldId id="300" r:id="rId20"/>
    <p:sldId id="302" r:id="rId21"/>
    <p:sldId id="289" r:id="rId22"/>
    <p:sldId id="267" r:id="rId23"/>
    <p:sldId id="262" r:id="rId24"/>
    <p:sldId id="290" r:id="rId25"/>
    <p:sldId id="303" r:id="rId26"/>
    <p:sldId id="305" r:id="rId27"/>
    <p:sldId id="276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FFFFFF"/>
    <a:srgbClr val="18A6ED"/>
    <a:srgbClr val="00B0F0"/>
    <a:srgbClr val="808080"/>
    <a:srgbClr val="5DB9FF"/>
    <a:srgbClr val="10518D"/>
    <a:srgbClr val="000000"/>
    <a:srgbClr val="38B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4" autoAdjust="0"/>
    <p:restoredTop sz="95501" autoAdjust="0"/>
  </p:normalViewPr>
  <p:slideViewPr>
    <p:cSldViewPr snapToGrid="0" snapToObjects="1">
      <p:cViewPr varScale="1">
        <p:scale>
          <a:sx n="70" d="100"/>
          <a:sy n="70" d="100"/>
        </p:scale>
        <p:origin x="141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2D6FE4-5FE3-445B-9FA2-374408BF2E82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9E7F43-0BF8-45A0-A255-6F24B7923557}">
      <dgm:prSet phldrT="[Texto]" custT="1"/>
      <dgm:spPr/>
      <dgm:t>
        <a:bodyPr/>
        <a:lstStyle/>
        <a:p>
          <a:r>
            <a:rPr lang="es-ES" sz="3200" b="1" dirty="0"/>
            <a:t>Reducción de costos indirectos</a:t>
          </a:r>
          <a:endParaRPr lang="en-US" sz="3200" b="1" dirty="0"/>
        </a:p>
      </dgm:t>
    </dgm:pt>
    <dgm:pt modelId="{C8A1EB62-FB14-4E68-9315-F14944C75626}" type="parTrans" cxnId="{3640A76A-0303-4C1D-A751-B805257BCDA2}">
      <dgm:prSet/>
      <dgm:spPr/>
      <dgm:t>
        <a:bodyPr/>
        <a:lstStyle/>
        <a:p>
          <a:endParaRPr lang="en-US"/>
        </a:p>
      </dgm:t>
    </dgm:pt>
    <dgm:pt modelId="{75085B86-ADC2-4189-96A4-D87D7A2AAA2E}" type="sibTrans" cxnId="{3640A76A-0303-4C1D-A751-B805257BCDA2}">
      <dgm:prSet/>
      <dgm:spPr/>
      <dgm:t>
        <a:bodyPr/>
        <a:lstStyle/>
        <a:p>
          <a:endParaRPr lang="en-US"/>
        </a:p>
      </dgm:t>
    </dgm:pt>
    <dgm:pt modelId="{7EB5641E-3E78-4EA4-963C-E0F11ECDC70B}">
      <dgm:prSet phldrT="[Texto]" custT="1"/>
      <dgm:spPr/>
      <dgm:t>
        <a:bodyPr/>
        <a:lstStyle/>
        <a:p>
          <a:r>
            <a:rPr lang="es-ES" sz="2000" dirty="0"/>
            <a:t>La posición geográfica puede estar provocando costes elevados.</a:t>
          </a:r>
          <a:endParaRPr lang="en-US" sz="2000" dirty="0"/>
        </a:p>
      </dgm:t>
    </dgm:pt>
    <dgm:pt modelId="{CB169411-6FA3-490F-9CE8-6A48C9D68A5F}" type="parTrans" cxnId="{D35A1B60-FD1D-4DF0-9A8A-7F79EDEC1621}">
      <dgm:prSet/>
      <dgm:spPr/>
      <dgm:t>
        <a:bodyPr/>
        <a:lstStyle/>
        <a:p>
          <a:endParaRPr lang="en-US"/>
        </a:p>
      </dgm:t>
    </dgm:pt>
    <dgm:pt modelId="{AE71F4A7-6C45-4712-88C8-97ABBF9F8456}" type="sibTrans" cxnId="{D35A1B60-FD1D-4DF0-9A8A-7F79EDEC1621}">
      <dgm:prSet/>
      <dgm:spPr/>
      <dgm:t>
        <a:bodyPr/>
        <a:lstStyle/>
        <a:p>
          <a:endParaRPr lang="en-US"/>
        </a:p>
      </dgm:t>
    </dgm:pt>
    <dgm:pt modelId="{42E92955-C2BE-4C40-9E75-E8FB731FDC25}">
      <dgm:prSet phldrT="[Texto]" custT="1"/>
      <dgm:spPr/>
      <dgm:t>
        <a:bodyPr/>
        <a:lstStyle/>
        <a:p>
          <a:r>
            <a:rPr lang="es-ES" sz="3200" b="1" dirty="0"/>
            <a:t>Periodo de crisis</a:t>
          </a:r>
          <a:endParaRPr lang="en-US" sz="3200" b="1" dirty="0"/>
        </a:p>
      </dgm:t>
    </dgm:pt>
    <dgm:pt modelId="{0F0267AD-D21F-4DA8-9B4C-F88AB1DB244D}" type="parTrans" cxnId="{7BF7927B-D447-4609-BD41-70DE779C9B93}">
      <dgm:prSet/>
      <dgm:spPr/>
      <dgm:t>
        <a:bodyPr/>
        <a:lstStyle/>
        <a:p>
          <a:endParaRPr lang="en-US"/>
        </a:p>
      </dgm:t>
    </dgm:pt>
    <dgm:pt modelId="{EE7141AE-BA8F-4CE5-A25E-A76119680DEE}" type="sibTrans" cxnId="{7BF7927B-D447-4609-BD41-70DE779C9B93}">
      <dgm:prSet/>
      <dgm:spPr/>
      <dgm:t>
        <a:bodyPr/>
        <a:lstStyle/>
        <a:p>
          <a:endParaRPr lang="en-US"/>
        </a:p>
      </dgm:t>
    </dgm:pt>
    <dgm:pt modelId="{A41AE2FC-792E-4B60-AD14-3E42E56F7BFB}">
      <dgm:prSet phldrT="[Texto]" custT="1"/>
      <dgm:spPr/>
      <dgm:t>
        <a:bodyPr/>
        <a:lstStyle/>
        <a:p>
          <a:r>
            <a:rPr lang="es-ES" sz="2000" dirty="0"/>
            <a:t>Explorar otros mercados además de seguir  una estrategia de expansión.</a:t>
          </a:r>
          <a:endParaRPr lang="en-US" sz="2000" dirty="0"/>
        </a:p>
      </dgm:t>
    </dgm:pt>
    <dgm:pt modelId="{09F919F0-CE13-41A4-A5CA-4C5F330EEA7C}" type="parTrans" cxnId="{08BEB5E4-EB92-4C3A-A46A-8E017E7238F2}">
      <dgm:prSet/>
      <dgm:spPr/>
      <dgm:t>
        <a:bodyPr/>
        <a:lstStyle/>
        <a:p>
          <a:endParaRPr lang="en-US"/>
        </a:p>
      </dgm:t>
    </dgm:pt>
    <dgm:pt modelId="{A8622D0D-6822-4146-91BF-E133440BFBF5}" type="sibTrans" cxnId="{08BEB5E4-EB92-4C3A-A46A-8E017E7238F2}">
      <dgm:prSet/>
      <dgm:spPr/>
      <dgm:t>
        <a:bodyPr/>
        <a:lstStyle/>
        <a:p>
          <a:endParaRPr lang="en-US"/>
        </a:p>
      </dgm:t>
    </dgm:pt>
    <dgm:pt modelId="{C73DFD7D-080C-498B-B34E-92DD5EB60DC2}">
      <dgm:prSet phldrT="[Texto]" custT="1"/>
      <dgm:spPr/>
      <dgm:t>
        <a:bodyPr/>
        <a:lstStyle/>
        <a:p>
          <a:r>
            <a:rPr lang="es-ES" sz="3200" b="1" dirty="0"/>
            <a:t>Cambio de esfuerzos</a:t>
          </a:r>
          <a:endParaRPr lang="en-US" sz="3200" b="1" dirty="0"/>
        </a:p>
      </dgm:t>
    </dgm:pt>
    <dgm:pt modelId="{8EE19687-5BFC-49D1-B12F-3B0F92AF3085}" type="parTrans" cxnId="{D6780FD0-FC48-4527-972F-9F4217BF2B11}">
      <dgm:prSet/>
      <dgm:spPr/>
      <dgm:t>
        <a:bodyPr/>
        <a:lstStyle/>
        <a:p>
          <a:endParaRPr lang="en-US"/>
        </a:p>
      </dgm:t>
    </dgm:pt>
    <dgm:pt modelId="{1DB72B7E-7350-4F61-A6BF-9F42FCFD5738}" type="sibTrans" cxnId="{D6780FD0-FC48-4527-972F-9F4217BF2B11}">
      <dgm:prSet/>
      <dgm:spPr/>
      <dgm:t>
        <a:bodyPr/>
        <a:lstStyle/>
        <a:p>
          <a:endParaRPr lang="en-US"/>
        </a:p>
      </dgm:t>
    </dgm:pt>
    <dgm:pt modelId="{E868B39B-2F99-4D84-A248-D418BECC13F6}">
      <dgm:prSet phldrT="[Texto]" custT="1"/>
      <dgm:spPr/>
      <dgm:t>
        <a:bodyPr/>
        <a:lstStyle/>
        <a:p>
          <a:r>
            <a:rPr lang="es-ES" sz="2000" dirty="0"/>
            <a:t>Costes relacionados con el cierre de la operación</a:t>
          </a:r>
          <a:endParaRPr lang="en-US" sz="2000" dirty="0"/>
        </a:p>
      </dgm:t>
    </dgm:pt>
    <dgm:pt modelId="{A8EC72F2-9FE7-4D82-A717-621E5B8D503B}" type="parTrans" cxnId="{93749377-7A81-4AE6-A51C-83941DE948CD}">
      <dgm:prSet/>
      <dgm:spPr/>
      <dgm:t>
        <a:bodyPr/>
        <a:lstStyle/>
        <a:p>
          <a:endParaRPr lang="en-US"/>
        </a:p>
      </dgm:t>
    </dgm:pt>
    <dgm:pt modelId="{B0348CBC-BD23-4B16-A58E-E853D25A3C24}" type="sibTrans" cxnId="{93749377-7A81-4AE6-A51C-83941DE948CD}">
      <dgm:prSet/>
      <dgm:spPr/>
      <dgm:t>
        <a:bodyPr/>
        <a:lstStyle/>
        <a:p>
          <a:endParaRPr lang="en-US"/>
        </a:p>
      </dgm:t>
    </dgm:pt>
    <dgm:pt modelId="{8658D9F9-6603-478D-857A-56F158F10C7A}" type="pres">
      <dgm:prSet presAssocID="{832D6FE4-5FE3-445B-9FA2-374408BF2E82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9B687E9-B4CC-4F2E-BD06-F0F4F912825D}" type="pres">
      <dgm:prSet presAssocID="{269E7F43-0BF8-45A0-A255-6F24B7923557}" presName="circle1" presStyleLbl="node1" presStyleIdx="0" presStyleCnt="3"/>
      <dgm:spPr/>
    </dgm:pt>
    <dgm:pt modelId="{041DA971-1751-438E-9AE3-A181BB1D80B8}" type="pres">
      <dgm:prSet presAssocID="{269E7F43-0BF8-45A0-A255-6F24B7923557}" presName="space" presStyleCnt="0"/>
      <dgm:spPr/>
    </dgm:pt>
    <dgm:pt modelId="{DABCD7E4-5B9F-4F1B-8F47-B36506BB20A1}" type="pres">
      <dgm:prSet presAssocID="{269E7F43-0BF8-45A0-A255-6F24B7923557}" presName="rect1" presStyleLbl="alignAcc1" presStyleIdx="0" presStyleCnt="3" custLinFactNeighborX="1669" custLinFactNeighborY="2793"/>
      <dgm:spPr/>
    </dgm:pt>
    <dgm:pt modelId="{E774AE18-0A67-4857-87C1-F9A5878699FE}" type="pres">
      <dgm:prSet presAssocID="{42E92955-C2BE-4C40-9E75-E8FB731FDC25}" presName="vertSpace2" presStyleLbl="node1" presStyleIdx="0" presStyleCnt="3"/>
      <dgm:spPr/>
    </dgm:pt>
    <dgm:pt modelId="{F2C75E19-63C1-4954-8E65-8F7AFB7A29DF}" type="pres">
      <dgm:prSet presAssocID="{42E92955-C2BE-4C40-9E75-E8FB731FDC25}" presName="circle2" presStyleLbl="node1" presStyleIdx="1" presStyleCnt="3"/>
      <dgm:spPr/>
    </dgm:pt>
    <dgm:pt modelId="{8F790944-121A-4CC7-99D3-E5918F66E4B7}" type="pres">
      <dgm:prSet presAssocID="{42E92955-C2BE-4C40-9E75-E8FB731FDC25}" presName="rect2" presStyleLbl="alignAcc1" presStyleIdx="1" presStyleCnt="3"/>
      <dgm:spPr/>
    </dgm:pt>
    <dgm:pt modelId="{BAA6BC97-EF0D-4ABF-B8F8-E2EFFC82877B}" type="pres">
      <dgm:prSet presAssocID="{C73DFD7D-080C-498B-B34E-92DD5EB60DC2}" presName="vertSpace3" presStyleLbl="node1" presStyleIdx="1" presStyleCnt="3"/>
      <dgm:spPr/>
    </dgm:pt>
    <dgm:pt modelId="{F75858A0-60AD-44F4-A9FD-F390160FE8AE}" type="pres">
      <dgm:prSet presAssocID="{C73DFD7D-080C-498B-B34E-92DD5EB60DC2}" presName="circle3" presStyleLbl="node1" presStyleIdx="2" presStyleCnt="3"/>
      <dgm:spPr/>
    </dgm:pt>
    <dgm:pt modelId="{DDE963D6-3A40-4D66-B060-46B4CBAC4E4F}" type="pres">
      <dgm:prSet presAssocID="{C73DFD7D-080C-498B-B34E-92DD5EB60DC2}" presName="rect3" presStyleLbl="alignAcc1" presStyleIdx="2" presStyleCnt="3"/>
      <dgm:spPr/>
    </dgm:pt>
    <dgm:pt modelId="{012B5222-9FA2-4171-A5D9-664D0392D772}" type="pres">
      <dgm:prSet presAssocID="{269E7F43-0BF8-45A0-A255-6F24B7923557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2F4DFA9E-F3A7-48FB-BACB-118704EE10F3}" type="pres">
      <dgm:prSet presAssocID="{269E7F43-0BF8-45A0-A255-6F24B7923557}" presName="rect1ChTx" presStyleLbl="alignAcc1" presStyleIdx="2" presStyleCnt="3">
        <dgm:presLayoutVars>
          <dgm:bulletEnabled val="1"/>
        </dgm:presLayoutVars>
      </dgm:prSet>
      <dgm:spPr/>
    </dgm:pt>
    <dgm:pt modelId="{5BB28045-0DC0-4203-9457-012CB2B7D3C7}" type="pres">
      <dgm:prSet presAssocID="{42E92955-C2BE-4C40-9E75-E8FB731FDC25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4E820D21-6D5A-460A-BA08-6CEFEC52A7DA}" type="pres">
      <dgm:prSet presAssocID="{42E92955-C2BE-4C40-9E75-E8FB731FDC25}" presName="rect2ChTx" presStyleLbl="alignAcc1" presStyleIdx="2" presStyleCnt="3">
        <dgm:presLayoutVars>
          <dgm:bulletEnabled val="1"/>
        </dgm:presLayoutVars>
      </dgm:prSet>
      <dgm:spPr/>
    </dgm:pt>
    <dgm:pt modelId="{F5703D01-626D-4207-B5D7-9FFDFC9BE734}" type="pres">
      <dgm:prSet presAssocID="{C73DFD7D-080C-498B-B34E-92DD5EB60DC2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550B631D-E75D-47A7-BE0E-6641A0A79D7B}" type="pres">
      <dgm:prSet presAssocID="{C73DFD7D-080C-498B-B34E-92DD5EB60DC2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9FDE6E18-0ECA-4AC6-A2F1-5AECB8320F3C}" type="presOf" srcId="{269E7F43-0BF8-45A0-A255-6F24B7923557}" destId="{012B5222-9FA2-4171-A5D9-664D0392D772}" srcOrd="1" destOrd="0" presId="urn:microsoft.com/office/officeart/2005/8/layout/target3"/>
    <dgm:cxn modelId="{085F4820-17B5-4F0B-852C-49EC0CA713D0}" type="presOf" srcId="{A41AE2FC-792E-4B60-AD14-3E42E56F7BFB}" destId="{4E820D21-6D5A-460A-BA08-6CEFEC52A7DA}" srcOrd="0" destOrd="0" presId="urn:microsoft.com/office/officeart/2005/8/layout/target3"/>
    <dgm:cxn modelId="{882F475E-8BB2-48E7-9947-4598D408C900}" type="presOf" srcId="{832D6FE4-5FE3-445B-9FA2-374408BF2E82}" destId="{8658D9F9-6603-478D-857A-56F158F10C7A}" srcOrd="0" destOrd="0" presId="urn:microsoft.com/office/officeart/2005/8/layout/target3"/>
    <dgm:cxn modelId="{D35A1B60-FD1D-4DF0-9A8A-7F79EDEC1621}" srcId="{269E7F43-0BF8-45A0-A255-6F24B7923557}" destId="{7EB5641E-3E78-4EA4-963C-E0F11ECDC70B}" srcOrd="0" destOrd="0" parTransId="{CB169411-6FA3-490F-9CE8-6A48C9D68A5F}" sibTransId="{AE71F4A7-6C45-4712-88C8-97ABBF9F8456}"/>
    <dgm:cxn modelId="{E84D4B68-6DBD-4302-BC1C-FC3496161E17}" type="presOf" srcId="{C73DFD7D-080C-498B-B34E-92DD5EB60DC2}" destId="{F5703D01-626D-4207-B5D7-9FFDFC9BE734}" srcOrd="1" destOrd="0" presId="urn:microsoft.com/office/officeart/2005/8/layout/target3"/>
    <dgm:cxn modelId="{3640A76A-0303-4C1D-A751-B805257BCDA2}" srcId="{832D6FE4-5FE3-445B-9FA2-374408BF2E82}" destId="{269E7F43-0BF8-45A0-A255-6F24B7923557}" srcOrd="0" destOrd="0" parTransId="{C8A1EB62-FB14-4E68-9315-F14944C75626}" sibTransId="{75085B86-ADC2-4189-96A4-D87D7A2AAA2E}"/>
    <dgm:cxn modelId="{C8C9C26E-4F83-4428-A853-F9BB0A293564}" type="presOf" srcId="{269E7F43-0BF8-45A0-A255-6F24B7923557}" destId="{DABCD7E4-5B9F-4F1B-8F47-B36506BB20A1}" srcOrd="0" destOrd="0" presId="urn:microsoft.com/office/officeart/2005/8/layout/target3"/>
    <dgm:cxn modelId="{5600F375-3E03-4C05-8E86-E560342FA8F6}" type="presOf" srcId="{C73DFD7D-080C-498B-B34E-92DD5EB60DC2}" destId="{DDE963D6-3A40-4D66-B060-46B4CBAC4E4F}" srcOrd="0" destOrd="0" presId="urn:microsoft.com/office/officeart/2005/8/layout/target3"/>
    <dgm:cxn modelId="{93749377-7A81-4AE6-A51C-83941DE948CD}" srcId="{C73DFD7D-080C-498B-B34E-92DD5EB60DC2}" destId="{E868B39B-2F99-4D84-A248-D418BECC13F6}" srcOrd="0" destOrd="0" parTransId="{A8EC72F2-9FE7-4D82-A717-621E5B8D503B}" sibTransId="{B0348CBC-BD23-4B16-A58E-E853D25A3C24}"/>
    <dgm:cxn modelId="{7BF7927B-D447-4609-BD41-70DE779C9B93}" srcId="{832D6FE4-5FE3-445B-9FA2-374408BF2E82}" destId="{42E92955-C2BE-4C40-9E75-E8FB731FDC25}" srcOrd="1" destOrd="0" parTransId="{0F0267AD-D21F-4DA8-9B4C-F88AB1DB244D}" sibTransId="{EE7141AE-BA8F-4CE5-A25E-A76119680DEE}"/>
    <dgm:cxn modelId="{91ED5D92-D4F6-431D-88A1-C5CBBE7A8760}" type="presOf" srcId="{7EB5641E-3E78-4EA4-963C-E0F11ECDC70B}" destId="{2F4DFA9E-F3A7-48FB-BACB-118704EE10F3}" srcOrd="0" destOrd="0" presId="urn:microsoft.com/office/officeart/2005/8/layout/target3"/>
    <dgm:cxn modelId="{4F39C596-F00A-4EBB-A400-7A1317EC4F4D}" type="presOf" srcId="{42E92955-C2BE-4C40-9E75-E8FB731FDC25}" destId="{5BB28045-0DC0-4203-9457-012CB2B7D3C7}" srcOrd="1" destOrd="0" presId="urn:microsoft.com/office/officeart/2005/8/layout/target3"/>
    <dgm:cxn modelId="{100E0DC4-569C-4658-8C11-1EABCFE725D3}" type="presOf" srcId="{E868B39B-2F99-4D84-A248-D418BECC13F6}" destId="{550B631D-E75D-47A7-BE0E-6641A0A79D7B}" srcOrd="0" destOrd="0" presId="urn:microsoft.com/office/officeart/2005/8/layout/target3"/>
    <dgm:cxn modelId="{D6780FD0-FC48-4527-972F-9F4217BF2B11}" srcId="{832D6FE4-5FE3-445B-9FA2-374408BF2E82}" destId="{C73DFD7D-080C-498B-B34E-92DD5EB60DC2}" srcOrd="2" destOrd="0" parTransId="{8EE19687-5BFC-49D1-B12F-3B0F92AF3085}" sibTransId="{1DB72B7E-7350-4F61-A6BF-9F42FCFD5738}"/>
    <dgm:cxn modelId="{0407DED0-BCA3-4E22-B436-20C199DB989B}" type="presOf" srcId="{42E92955-C2BE-4C40-9E75-E8FB731FDC25}" destId="{8F790944-121A-4CC7-99D3-E5918F66E4B7}" srcOrd="0" destOrd="0" presId="urn:microsoft.com/office/officeart/2005/8/layout/target3"/>
    <dgm:cxn modelId="{08BEB5E4-EB92-4C3A-A46A-8E017E7238F2}" srcId="{42E92955-C2BE-4C40-9E75-E8FB731FDC25}" destId="{A41AE2FC-792E-4B60-AD14-3E42E56F7BFB}" srcOrd="0" destOrd="0" parTransId="{09F919F0-CE13-41A4-A5CA-4C5F330EEA7C}" sibTransId="{A8622D0D-6822-4146-91BF-E133440BFBF5}"/>
    <dgm:cxn modelId="{2A251826-150F-4F1D-9DAA-DEB4139EEB0D}" type="presParOf" srcId="{8658D9F9-6603-478D-857A-56F158F10C7A}" destId="{89B687E9-B4CC-4F2E-BD06-F0F4F912825D}" srcOrd="0" destOrd="0" presId="urn:microsoft.com/office/officeart/2005/8/layout/target3"/>
    <dgm:cxn modelId="{905EFFBD-E17B-4916-909A-A89B2C0AAF96}" type="presParOf" srcId="{8658D9F9-6603-478D-857A-56F158F10C7A}" destId="{041DA971-1751-438E-9AE3-A181BB1D80B8}" srcOrd="1" destOrd="0" presId="urn:microsoft.com/office/officeart/2005/8/layout/target3"/>
    <dgm:cxn modelId="{B4EE50F3-CB84-4470-95C3-D432F8EE2DAD}" type="presParOf" srcId="{8658D9F9-6603-478D-857A-56F158F10C7A}" destId="{DABCD7E4-5B9F-4F1B-8F47-B36506BB20A1}" srcOrd="2" destOrd="0" presId="urn:microsoft.com/office/officeart/2005/8/layout/target3"/>
    <dgm:cxn modelId="{17E510EB-35FC-4DBE-B0CD-8E0CD07D2A4D}" type="presParOf" srcId="{8658D9F9-6603-478D-857A-56F158F10C7A}" destId="{E774AE18-0A67-4857-87C1-F9A5878699FE}" srcOrd="3" destOrd="0" presId="urn:microsoft.com/office/officeart/2005/8/layout/target3"/>
    <dgm:cxn modelId="{89F8D413-81D5-4098-AA42-73BD02E7D4FA}" type="presParOf" srcId="{8658D9F9-6603-478D-857A-56F158F10C7A}" destId="{F2C75E19-63C1-4954-8E65-8F7AFB7A29DF}" srcOrd="4" destOrd="0" presId="urn:microsoft.com/office/officeart/2005/8/layout/target3"/>
    <dgm:cxn modelId="{86AA70A2-D115-4700-A906-3CACF47D11C1}" type="presParOf" srcId="{8658D9F9-6603-478D-857A-56F158F10C7A}" destId="{8F790944-121A-4CC7-99D3-E5918F66E4B7}" srcOrd="5" destOrd="0" presId="urn:microsoft.com/office/officeart/2005/8/layout/target3"/>
    <dgm:cxn modelId="{B9AB8D5B-1E61-4401-BAB1-74062CAAA204}" type="presParOf" srcId="{8658D9F9-6603-478D-857A-56F158F10C7A}" destId="{BAA6BC97-EF0D-4ABF-B8F8-E2EFFC82877B}" srcOrd="6" destOrd="0" presId="urn:microsoft.com/office/officeart/2005/8/layout/target3"/>
    <dgm:cxn modelId="{A9B13D58-7CAF-4EDB-9B66-33F29ADFE120}" type="presParOf" srcId="{8658D9F9-6603-478D-857A-56F158F10C7A}" destId="{F75858A0-60AD-44F4-A9FD-F390160FE8AE}" srcOrd="7" destOrd="0" presId="urn:microsoft.com/office/officeart/2005/8/layout/target3"/>
    <dgm:cxn modelId="{777DDC5C-6F73-478E-85BF-B24D7204E2BD}" type="presParOf" srcId="{8658D9F9-6603-478D-857A-56F158F10C7A}" destId="{DDE963D6-3A40-4D66-B060-46B4CBAC4E4F}" srcOrd="8" destOrd="0" presId="urn:microsoft.com/office/officeart/2005/8/layout/target3"/>
    <dgm:cxn modelId="{2152BBC3-EE42-4B1F-A199-73D11BA53F75}" type="presParOf" srcId="{8658D9F9-6603-478D-857A-56F158F10C7A}" destId="{012B5222-9FA2-4171-A5D9-664D0392D772}" srcOrd="9" destOrd="0" presId="urn:microsoft.com/office/officeart/2005/8/layout/target3"/>
    <dgm:cxn modelId="{4C25D02A-C6B0-4484-A88A-C907026F878B}" type="presParOf" srcId="{8658D9F9-6603-478D-857A-56F158F10C7A}" destId="{2F4DFA9E-F3A7-48FB-BACB-118704EE10F3}" srcOrd="10" destOrd="0" presId="urn:microsoft.com/office/officeart/2005/8/layout/target3"/>
    <dgm:cxn modelId="{41A462A1-4E18-4A73-BE12-4AC95E8D45E3}" type="presParOf" srcId="{8658D9F9-6603-478D-857A-56F158F10C7A}" destId="{5BB28045-0DC0-4203-9457-012CB2B7D3C7}" srcOrd="11" destOrd="0" presId="urn:microsoft.com/office/officeart/2005/8/layout/target3"/>
    <dgm:cxn modelId="{705AC681-191D-4237-8EEF-3D72C59B672F}" type="presParOf" srcId="{8658D9F9-6603-478D-857A-56F158F10C7A}" destId="{4E820D21-6D5A-460A-BA08-6CEFEC52A7DA}" srcOrd="12" destOrd="0" presId="urn:microsoft.com/office/officeart/2005/8/layout/target3"/>
    <dgm:cxn modelId="{345975B1-A9C9-468B-A661-1FFC33860B8E}" type="presParOf" srcId="{8658D9F9-6603-478D-857A-56F158F10C7A}" destId="{F5703D01-626D-4207-B5D7-9FFDFC9BE734}" srcOrd="13" destOrd="0" presId="urn:microsoft.com/office/officeart/2005/8/layout/target3"/>
    <dgm:cxn modelId="{B94B8C41-4A35-4A65-A785-7464740AC199}" type="presParOf" srcId="{8658D9F9-6603-478D-857A-56F158F10C7A}" destId="{550B631D-E75D-47A7-BE0E-6641A0A79D7B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687E9-B4CC-4F2E-BD06-F0F4F912825D}">
      <dsp:nvSpPr>
        <dsp:cNvPr id="0" name=""/>
        <dsp:cNvSpPr/>
      </dsp:nvSpPr>
      <dsp:spPr>
        <a:xfrm>
          <a:off x="0" y="0"/>
          <a:ext cx="4164496" cy="416449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CD7E4-5B9F-4F1B-8F47-B36506BB20A1}">
      <dsp:nvSpPr>
        <dsp:cNvPr id="0" name=""/>
        <dsp:cNvSpPr/>
      </dsp:nvSpPr>
      <dsp:spPr>
        <a:xfrm>
          <a:off x="2082248" y="0"/>
          <a:ext cx="7584265" cy="41644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 dirty="0"/>
            <a:t>Reducción de costos indirectos</a:t>
          </a:r>
          <a:endParaRPr lang="en-US" sz="3200" b="1" kern="1200" dirty="0"/>
        </a:p>
      </dsp:txBody>
      <dsp:txXfrm>
        <a:off x="2082248" y="0"/>
        <a:ext cx="3792132" cy="1249351"/>
      </dsp:txXfrm>
    </dsp:sp>
    <dsp:sp modelId="{F2C75E19-63C1-4954-8E65-8F7AFB7A29DF}">
      <dsp:nvSpPr>
        <dsp:cNvPr id="0" name=""/>
        <dsp:cNvSpPr/>
      </dsp:nvSpPr>
      <dsp:spPr>
        <a:xfrm>
          <a:off x="728788" y="1249351"/>
          <a:ext cx="2706919" cy="270691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90944-121A-4CC7-99D3-E5918F66E4B7}">
      <dsp:nvSpPr>
        <dsp:cNvPr id="0" name=""/>
        <dsp:cNvSpPr/>
      </dsp:nvSpPr>
      <dsp:spPr>
        <a:xfrm>
          <a:off x="2082248" y="1249351"/>
          <a:ext cx="7584265" cy="27069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 dirty="0"/>
            <a:t>Periodo de crisis</a:t>
          </a:r>
          <a:endParaRPr lang="en-US" sz="3200" b="1" kern="1200" dirty="0"/>
        </a:p>
      </dsp:txBody>
      <dsp:txXfrm>
        <a:off x="2082248" y="1249351"/>
        <a:ext cx="3792132" cy="1249347"/>
      </dsp:txXfrm>
    </dsp:sp>
    <dsp:sp modelId="{F75858A0-60AD-44F4-A9FD-F390160FE8AE}">
      <dsp:nvSpPr>
        <dsp:cNvPr id="0" name=""/>
        <dsp:cNvSpPr/>
      </dsp:nvSpPr>
      <dsp:spPr>
        <a:xfrm>
          <a:off x="1457574" y="2498698"/>
          <a:ext cx="1249347" cy="124934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963D6-3A40-4D66-B060-46B4CBAC4E4F}">
      <dsp:nvSpPr>
        <dsp:cNvPr id="0" name=""/>
        <dsp:cNvSpPr/>
      </dsp:nvSpPr>
      <dsp:spPr>
        <a:xfrm>
          <a:off x="2082248" y="2498698"/>
          <a:ext cx="7584265" cy="1249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 dirty="0"/>
            <a:t>Cambio de esfuerzos</a:t>
          </a:r>
          <a:endParaRPr lang="en-US" sz="3200" b="1" kern="1200" dirty="0"/>
        </a:p>
      </dsp:txBody>
      <dsp:txXfrm>
        <a:off x="2082248" y="2498698"/>
        <a:ext cx="3792132" cy="1249347"/>
      </dsp:txXfrm>
    </dsp:sp>
    <dsp:sp modelId="{2F4DFA9E-F3A7-48FB-BACB-118704EE10F3}">
      <dsp:nvSpPr>
        <dsp:cNvPr id="0" name=""/>
        <dsp:cNvSpPr/>
      </dsp:nvSpPr>
      <dsp:spPr>
        <a:xfrm>
          <a:off x="5874380" y="0"/>
          <a:ext cx="3792132" cy="12493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La posición geográfica puede estar provocando costes elevados.</a:t>
          </a:r>
          <a:endParaRPr lang="en-US" sz="2000" kern="1200" dirty="0"/>
        </a:p>
      </dsp:txBody>
      <dsp:txXfrm>
        <a:off x="5874380" y="0"/>
        <a:ext cx="3792132" cy="1249351"/>
      </dsp:txXfrm>
    </dsp:sp>
    <dsp:sp modelId="{4E820D21-6D5A-460A-BA08-6CEFEC52A7DA}">
      <dsp:nvSpPr>
        <dsp:cNvPr id="0" name=""/>
        <dsp:cNvSpPr/>
      </dsp:nvSpPr>
      <dsp:spPr>
        <a:xfrm>
          <a:off x="5874380" y="1249351"/>
          <a:ext cx="3792132" cy="12493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Explorar otros mercados además de seguir  una estrategia de expansión.</a:t>
          </a:r>
          <a:endParaRPr lang="en-US" sz="2000" kern="1200" dirty="0"/>
        </a:p>
      </dsp:txBody>
      <dsp:txXfrm>
        <a:off x="5874380" y="1249351"/>
        <a:ext cx="3792132" cy="1249347"/>
      </dsp:txXfrm>
    </dsp:sp>
    <dsp:sp modelId="{550B631D-E75D-47A7-BE0E-6641A0A79D7B}">
      <dsp:nvSpPr>
        <dsp:cNvPr id="0" name=""/>
        <dsp:cNvSpPr/>
      </dsp:nvSpPr>
      <dsp:spPr>
        <a:xfrm>
          <a:off x="5874380" y="2498698"/>
          <a:ext cx="3792132" cy="12493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Costes relacionados con el cierre de la operación</a:t>
          </a:r>
          <a:endParaRPr lang="en-US" sz="2000" kern="1200" dirty="0"/>
        </a:p>
      </dsp:txBody>
      <dsp:txXfrm>
        <a:off x="5874380" y="2498698"/>
        <a:ext cx="3792132" cy="1249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9F789-4449-44F0-9119-BF4DDA8DF31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51A54-8496-40E4-81A2-3B2886843F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69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51A54-8496-40E4-81A2-3B2886843F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0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BB2CD-8536-B3A4-DF03-B234E9E07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5F3EB6-9D55-981D-8FFE-E45C6E71E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F3EAE5-CEC6-4A85-733C-BBBE64FFC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AB143F-EC64-CFC4-E6FF-CC77300C77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51A54-8496-40E4-81A2-3B2886843F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51A54-8496-40E4-81A2-3B2886843F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9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51A54-8496-40E4-81A2-3B2886843F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8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57BF8B04-6DE5-8D47-8A85-A5FE1DE87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955DD56-978A-0744-939B-32AE027D09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187573"/>
            <a:ext cx="9144000" cy="498907"/>
          </a:xfrm>
        </p:spPr>
        <p:txBody>
          <a:bodyPr/>
          <a:lstStyle>
            <a:lvl1pPr marL="0" indent="0" algn="l">
              <a:buNone/>
              <a:defRPr sz="2400" b="0" i="0"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el</a:t>
            </a:r>
            <a:r>
              <a:rPr lang="pt-BR" dirty="0"/>
              <a:t> subtítulo de esta </a:t>
            </a:r>
            <a:r>
              <a:rPr lang="pt-BR" dirty="0" err="1"/>
              <a:t>sección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AAE5BCD-41EF-AC4A-B217-0B337E507676}"/>
              </a:ext>
            </a:extLst>
          </p:cNvPr>
          <p:cNvSpPr/>
          <p:nvPr userDrawn="1"/>
        </p:nvSpPr>
        <p:spPr>
          <a:xfrm>
            <a:off x="0" y="1814945"/>
            <a:ext cx="11014364" cy="2216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6A91D0-14A6-E446-8D75-D9678A3A30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87546"/>
            <a:ext cx="8811491" cy="147152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</a:t>
            </a:r>
            <a:r>
              <a:rPr lang="pt-BR" dirty="0" err="1"/>
              <a:t>aquí</a:t>
            </a:r>
            <a:r>
              <a:rPr lang="pt-BR" dirty="0"/>
              <a:t> para editar </a:t>
            </a:r>
            <a:r>
              <a:rPr lang="pt-BR" dirty="0" err="1"/>
              <a:t>el</a:t>
            </a:r>
            <a:r>
              <a:rPr lang="pt-BR" dirty="0"/>
              <a:t> título de </a:t>
            </a:r>
            <a:r>
              <a:rPr lang="pt-BR" dirty="0" err="1"/>
              <a:t>la</a:t>
            </a:r>
            <a:r>
              <a:rPr lang="pt-BR" dirty="0"/>
              <a:t> </a:t>
            </a:r>
            <a:r>
              <a:rPr lang="pt-BR" dirty="0" err="1"/>
              <a:t>presentación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39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42" name="Espaço Reservado para Conteúdo 3">
            <a:extLst>
              <a:ext uri="{FF2B5EF4-FFF2-40B4-BE49-F238E27FC236}">
                <a16:creationId xmlns:a16="http://schemas.microsoft.com/office/drawing/2014/main" id="{A1033A2D-72EE-B746-B649-8CAD050329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1" y="2114981"/>
            <a:ext cx="5107520" cy="3721036"/>
          </a:xfrm>
        </p:spPr>
        <p:txBody>
          <a:bodyPr/>
          <a:lstStyle/>
          <a:p>
            <a:pPr lvl="0"/>
            <a:r>
              <a:rPr lang="pt-BR" dirty="0" err="1"/>
              <a:t>Haz</a:t>
            </a:r>
            <a:r>
              <a:rPr lang="pt-BR" dirty="0"/>
              <a:t> clic para editar</a:t>
            </a:r>
          </a:p>
          <a:p>
            <a:pPr lvl="1"/>
            <a:r>
              <a:rPr lang="pt-BR" dirty="0"/>
              <a:t>Segundo </a:t>
            </a:r>
            <a:r>
              <a:rPr lang="pt-BR" dirty="0" err="1"/>
              <a:t>nivel</a:t>
            </a:r>
            <a:endParaRPr lang="pt-BR" dirty="0"/>
          </a:p>
          <a:p>
            <a:pPr lvl="2"/>
            <a:r>
              <a:rPr lang="pt-BR" dirty="0"/>
              <a:t>Terceiro </a:t>
            </a:r>
            <a:r>
              <a:rPr lang="pt-BR" dirty="0" err="1"/>
              <a:t>nivel</a:t>
            </a:r>
            <a:endParaRPr lang="pt-BR" dirty="0"/>
          </a:p>
          <a:p>
            <a:pPr lvl="3"/>
            <a:r>
              <a:rPr lang="pt-BR" dirty="0"/>
              <a:t>Quarto </a:t>
            </a:r>
            <a:r>
              <a:rPr lang="pt-BR" dirty="0" err="1"/>
              <a:t>nivel</a:t>
            </a:r>
            <a:endParaRPr lang="pt-BR" dirty="0"/>
          </a:p>
          <a:p>
            <a:pPr lvl="4"/>
            <a:r>
              <a:rPr lang="pt-BR" dirty="0"/>
              <a:t>Quinto </a:t>
            </a:r>
            <a:r>
              <a:rPr lang="pt-BR" dirty="0" err="1"/>
              <a:t>nivel</a:t>
            </a:r>
            <a:endParaRPr lang="pt-BR" dirty="0"/>
          </a:p>
          <a:p>
            <a:pPr lvl="4"/>
            <a:endParaRPr lang="pt-BR" dirty="0"/>
          </a:p>
        </p:txBody>
      </p:sp>
      <p:sp>
        <p:nvSpPr>
          <p:cNvPr id="43" name="Espaço Reservado para Conteúdo 3">
            <a:extLst>
              <a:ext uri="{FF2B5EF4-FFF2-40B4-BE49-F238E27FC236}">
                <a16:creationId xmlns:a16="http://schemas.microsoft.com/office/drawing/2014/main" id="{2FCACE55-D837-CB48-AB4A-DE4B0A2BF0E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12541" y="2114981"/>
            <a:ext cx="5107520" cy="3721036"/>
          </a:xfrm>
        </p:spPr>
        <p:txBody>
          <a:bodyPr/>
          <a:lstStyle/>
          <a:p>
            <a:pPr lvl="0"/>
            <a:r>
              <a:rPr lang="pt-BR" dirty="0" err="1"/>
              <a:t>Haz</a:t>
            </a:r>
            <a:r>
              <a:rPr lang="pt-BR" dirty="0"/>
              <a:t> clic para editar</a:t>
            </a:r>
          </a:p>
          <a:p>
            <a:pPr lvl="1"/>
            <a:r>
              <a:rPr lang="pt-BR" dirty="0"/>
              <a:t>Segundo </a:t>
            </a:r>
            <a:r>
              <a:rPr lang="pt-BR" dirty="0" err="1"/>
              <a:t>nivel</a:t>
            </a:r>
            <a:endParaRPr lang="pt-BR" dirty="0"/>
          </a:p>
          <a:p>
            <a:pPr lvl="2"/>
            <a:r>
              <a:rPr lang="pt-BR" dirty="0"/>
              <a:t>Terceiro </a:t>
            </a:r>
            <a:r>
              <a:rPr lang="pt-BR" dirty="0" err="1"/>
              <a:t>nivel</a:t>
            </a:r>
            <a:endParaRPr lang="pt-BR" dirty="0"/>
          </a:p>
          <a:p>
            <a:pPr lvl="3"/>
            <a:r>
              <a:rPr lang="pt-BR" dirty="0"/>
              <a:t>Quarto </a:t>
            </a:r>
            <a:r>
              <a:rPr lang="pt-BR" dirty="0" err="1"/>
              <a:t>nivel</a:t>
            </a:r>
            <a:endParaRPr lang="pt-BR" dirty="0"/>
          </a:p>
          <a:p>
            <a:pPr lvl="4"/>
            <a:r>
              <a:rPr lang="pt-BR" dirty="0"/>
              <a:t>Quinto </a:t>
            </a:r>
            <a:r>
              <a:rPr lang="pt-BR" dirty="0" err="1"/>
              <a:t>nivel</a:t>
            </a:r>
            <a:endParaRPr lang="pt-BR" dirty="0"/>
          </a:p>
          <a:p>
            <a:pPr lvl="4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33E1D8A-83FD-6645-87CC-5A5FC7939437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14" name="Espaço Reservado para Número de Slide 6">
            <a:extLst>
              <a:ext uri="{FF2B5EF4-FFF2-40B4-BE49-F238E27FC236}">
                <a16:creationId xmlns:a16="http://schemas.microsoft.com/office/drawing/2014/main" id="{5F299767-65FD-4A4B-B37A-FE24DD34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2" name="Espaço Reservado para Texto 41">
            <a:extLst>
              <a:ext uri="{FF2B5EF4-FFF2-40B4-BE49-F238E27FC236}">
                <a16:creationId xmlns:a16="http://schemas.microsoft.com/office/drawing/2014/main" id="{1CC34BCB-E6A6-0B4E-8F23-A448BA7146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8198" y="1523560"/>
            <a:ext cx="510752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6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23" name="Espaço Reservado para Texto 41">
            <a:extLst>
              <a:ext uri="{FF2B5EF4-FFF2-40B4-BE49-F238E27FC236}">
                <a16:creationId xmlns:a16="http://schemas.microsoft.com/office/drawing/2014/main" id="{71B32BD2-06E1-A546-A38F-F94DD189EE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12539" y="1523560"/>
            <a:ext cx="510752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6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BD91F26-DF96-A0A7-F526-B08C2AB048FE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41">
            <a:extLst>
              <a:ext uri="{FF2B5EF4-FFF2-40B4-BE49-F238E27FC236}">
                <a16:creationId xmlns:a16="http://schemas.microsoft.com/office/drawing/2014/main" id="{3A4129DD-5A41-8830-4A34-91AEFF3CF8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4" name="Espaço Reservado para Texto 41">
            <a:extLst>
              <a:ext uri="{FF2B5EF4-FFF2-40B4-BE49-F238E27FC236}">
                <a16:creationId xmlns:a16="http://schemas.microsoft.com/office/drawing/2014/main" id="{84700217-7826-6E2A-D497-CC4EAC1DF3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21476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2B78FF9-0C44-E940-BAC2-7946E319F898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41" name="Espaço Reservado para Número de Slide 6">
            <a:extLst>
              <a:ext uri="{FF2B5EF4-FFF2-40B4-BE49-F238E27FC236}">
                <a16:creationId xmlns:a16="http://schemas.microsoft.com/office/drawing/2014/main" id="{C19BE920-B42D-7848-AD19-E8467FC7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Espaço Reservado para Texto 41">
            <a:extLst>
              <a:ext uri="{FF2B5EF4-FFF2-40B4-BE49-F238E27FC236}">
                <a16:creationId xmlns:a16="http://schemas.microsoft.com/office/drawing/2014/main" id="{741B194A-B3D7-BD4E-B12E-63BB2ECC28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7249" y="3785626"/>
            <a:ext cx="2354535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45" name="Espaço Reservado para Texto 41">
            <a:extLst>
              <a:ext uri="{FF2B5EF4-FFF2-40B4-BE49-F238E27FC236}">
                <a16:creationId xmlns:a16="http://schemas.microsoft.com/office/drawing/2014/main" id="{F06A46C8-B3E5-AB46-B923-9D2FFAD91C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250" y="3385683"/>
            <a:ext cx="2354535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46" name="Espaço Reservado para Texto 41">
            <a:extLst>
              <a:ext uri="{FF2B5EF4-FFF2-40B4-BE49-F238E27FC236}">
                <a16:creationId xmlns:a16="http://schemas.microsoft.com/office/drawing/2014/main" id="{0A81C982-072B-0641-95CB-8DEBC1FF54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9578" y="3785626"/>
            <a:ext cx="2354535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47" name="Espaço Reservado para Texto 41">
            <a:extLst>
              <a:ext uri="{FF2B5EF4-FFF2-40B4-BE49-F238E27FC236}">
                <a16:creationId xmlns:a16="http://schemas.microsoft.com/office/drawing/2014/main" id="{814853A0-715C-7D4B-9706-8EFF6EED12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29579" y="3385683"/>
            <a:ext cx="2354535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48" name="Espaço Reservado para Texto 41">
            <a:extLst>
              <a:ext uri="{FF2B5EF4-FFF2-40B4-BE49-F238E27FC236}">
                <a16:creationId xmlns:a16="http://schemas.microsoft.com/office/drawing/2014/main" id="{945D4FBB-FC2E-4D46-99EA-0899398F92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8264" y="3785626"/>
            <a:ext cx="2354535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49" name="Espaço Reservado para Texto 41">
            <a:extLst>
              <a:ext uri="{FF2B5EF4-FFF2-40B4-BE49-F238E27FC236}">
                <a16:creationId xmlns:a16="http://schemas.microsoft.com/office/drawing/2014/main" id="{106A72A7-4266-C44C-8764-EE1A7CCC58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8265" y="3385683"/>
            <a:ext cx="2354535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0" name="Espaço Reservado para Texto 41">
            <a:extLst>
              <a:ext uri="{FF2B5EF4-FFF2-40B4-BE49-F238E27FC236}">
                <a16:creationId xmlns:a16="http://schemas.microsoft.com/office/drawing/2014/main" id="{6679ACAC-9B5D-0347-8E9F-CD6436CB038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9264" y="3785626"/>
            <a:ext cx="2354535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51" name="Espaço Reservado para Texto 41">
            <a:extLst>
              <a:ext uri="{FF2B5EF4-FFF2-40B4-BE49-F238E27FC236}">
                <a16:creationId xmlns:a16="http://schemas.microsoft.com/office/drawing/2014/main" id="{E2394943-EDCD-D74A-A70E-7B8B19AC93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9265" y="3385683"/>
            <a:ext cx="2354535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FCB7FE9-C4E0-524F-E267-D557439C2409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41">
            <a:extLst>
              <a:ext uri="{FF2B5EF4-FFF2-40B4-BE49-F238E27FC236}">
                <a16:creationId xmlns:a16="http://schemas.microsoft.com/office/drawing/2014/main" id="{42FB37BD-8F8B-12A5-08D1-107EB4D355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4" name="Espaço Reservado para Texto 41">
            <a:extLst>
              <a:ext uri="{FF2B5EF4-FFF2-40B4-BE49-F238E27FC236}">
                <a16:creationId xmlns:a16="http://schemas.microsoft.com/office/drawing/2014/main" id="{2A9849D4-339C-2B89-26C1-8A974BBE77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23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9A7E236-6748-C14E-8331-8B84AC64EF12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2" name="Espaço Reservado para Número de Slide 6">
            <a:extLst>
              <a:ext uri="{FF2B5EF4-FFF2-40B4-BE49-F238E27FC236}">
                <a16:creationId xmlns:a16="http://schemas.microsoft.com/office/drawing/2014/main" id="{CDF45620-C641-A24E-8F61-9E255306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5" name="Espaço Reservado para Texto 41">
            <a:extLst>
              <a:ext uri="{FF2B5EF4-FFF2-40B4-BE49-F238E27FC236}">
                <a16:creationId xmlns:a16="http://schemas.microsoft.com/office/drawing/2014/main" id="{C7493137-05CD-F348-8228-EB742E4734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9964" y="4301103"/>
            <a:ext cx="3101683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26" name="Espaço Reservado para Texto 41">
            <a:extLst>
              <a:ext uri="{FF2B5EF4-FFF2-40B4-BE49-F238E27FC236}">
                <a16:creationId xmlns:a16="http://schemas.microsoft.com/office/drawing/2014/main" id="{8BE1299A-DF88-BC4E-B47C-F82F5EC45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9964" y="3901160"/>
            <a:ext cx="310168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27" name="Espaço Reservado para Texto 41">
            <a:extLst>
              <a:ext uri="{FF2B5EF4-FFF2-40B4-BE49-F238E27FC236}">
                <a16:creationId xmlns:a16="http://schemas.microsoft.com/office/drawing/2014/main" id="{D848ABFE-4142-1F46-9E68-972656E7C4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29468" y="4316359"/>
            <a:ext cx="3101683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28" name="Espaço Reservado para Texto 41">
            <a:extLst>
              <a:ext uri="{FF2B5EF4-FFF2-40B4-BE49-F238E27FC236}">
                <a16:creationId xmlns:a16="http://schemas.microsoft.com/office/drawing/2014/main" id="{A6F67833-438A-0742-9B5B-F1A7D8DE6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29468" y="3916416"/>
            <a:ext cx="310168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32" name="Espaço Reservado para Texto 41">
            <a:extLst>
              <a:ext uri="{FF2B5EF4-FFF2-40B4-BE49-F238E27FC236}">
                <a16:creationId xmlns:a16="http://schemas.microsoft.com/office/drawing/2014/main" id="{82EA366F-DA6B-4445-BF32-FDF708EC7A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8967" y="4331615"/>
            <a:ext cx="3101683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33" name="Espaço Reservado para Texto 41">
            <a:extLst>
              <a:ext uri="{FF2B5EF4-FFF2-40B4-BE49-F238E27FC236}">
                <a16:creationId xmlns:a16="http://schemas.microsoft.com/office/drawing/2014/main" id="{66E6DDCD-8B8B-DB4C-A882-D69D097718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48967" y="3931672"/>
            <a:ext cx="310168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3864AD-5D9D-4849-A963-E0D2C2FFA62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74025" y="1751013"/>
            <a:ext cx="3451225" cy="1911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5" name="Espaço Reservado para Imagem 2">
            <a:extLst>
              <a:ext uri="{FF2B5EF4-FFF2-40B4-BE49-F238E27FC236}">
                <a16:creationId xmlns:a16="http://schemas.microsoft.com/office/drawing/2014/main" id="{83489070-972F-9C46-AD5F-3067137F8F7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454521" y="1735723"/>
            <a:ext cx="3451225" cy="1911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6" name="Espaço Reservado para Imagem 2">
            <a:extLst>
              <a:ext uri="{FF2B5EF4-FFF2-40B4-BE49-F238E27FC236}">
                <a16:creationId xmlns:a16="http://schemas.microsoft.com/office/drawing/2014/main" id="{F52031D9-9172-6A41-B2CC-91367CC7B03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35360" y="1744963"/>
            <a:ext cx="3451225" cy="1911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1C3099DB-24F0-8BC7-A4CD-C61E3D6AE172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Texto 41">
            <a:extLst>
              <a:ext uri="{FF2B5EF4-FFF2-40B4-BE49-F238E27FC236}">
                <a16:creationId xmlns:a16="http://schemas.microsoft.com/office/drawing/2014/main" id="{D1E61E82-AC6E-3CCA-32D7-12CB7728DB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5" name="Espaço Reservado para Texto 41">
            <a:extLst>
              <a:ext uri="{FF2B5EF4-FFF2-40B4-BE49-F238E27FC236}">
                <a16:creationId xmlns:a16="http://schemas.microsoft.com/office/drawing/2014/main" id="{D4F45B47-1ECF-7AE7-C18F-A048F56A74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629468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223C4-EF25-0942-ABE9-868E6CF25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432C2A-CE55-2F41-8DA6-BA9379208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7751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CC994CE-0D0B-1F4E-9C9C-3ADB0638E119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A583874F-573F-3B43-83D4-41A8C3B9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6" name="Espaço Reservado para Texto 41">
            <a:extLst>
              <a:ext uri="{FF2B5EF4-FFF2-40B4-BE49-F238E27FC236}">
                <a16:creationId xmlns:a16="http://schemas.microsoft.com/office/drawing/2014/main" id="{52196D18-8434-5545-8581-2F5B822AB2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461" y="2079728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27" name="Espaço Reservado para Texto 41">
            <a:extLst>
              <a:ext uri="{FF2B5EF4-FFF2-40B4-BE49-F238E27FC236}">
                <a16:creationId xmlns:a16="http://schemas.microsoft.com/office/drawing/2014/main" id="{D2B2AF59-89A9-3D40-9234-D6AFD425796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88462" y="1679785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28" name="Espaço Reservado para Texto 41">
            <a:extLst>
              <a:ext uri="{FF2B5EF4-FFF2-40B4-BE49-F238E27FC236}">
                <a16:creationId xmlns:a16="http://schemas.microsoft.com/office/drawing/2014/main" id="{862053AC-FB03-4242-AAA1-A345C3EC67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458" y="3444256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29" name="Espaço Reservado para Texto 41">
            <a:extLst>
              <a:ext uri="{FF2B5EF4-FFF2-40B4-BE49-F238E27FC236}">
                <a16:creationId xmlns:a16="http://schemas.microsoft.com/office/drawing/2014/main" id="{33ECFAB2-7E7D-2C4E-B203-1C880DF096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8459" y="3044313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30" name="Espaço Reservado para Texto 41">
            <a:extLst>
              <a:ext uri="{FF2B5EF4-FFF2-40B4-BE49-F238E27FC236}">
                <a16:creationId xmlns:a16="http://schemas.microsoft.com/office/drawing/2014/main" id="{9E1BDCF7-55E2-C04F-AEC5-B17736FABE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8459" y="4762212"/>
            <a:ext cx="373072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31" name="Espaço Reservado para Texto 41">
            <a:extLst>
              <a:ext uri="{FF2B5EF4-FFF2-40B4-BE49-F238E27FC236}">
                <a16:creationId xmlns:a16="http://schemas.microsoft.com/office/drawing/2014/main" id="{BF614EC0-ED53-A047-8B06-DEFA13881C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8460" y="4362269"/>
            <a:ext cx="3730729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9B02A8C-CA2D-742F-0C6A-B326D43F2ABF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1">
            <a:extLst>
              <a:ext uri="{FF2B5EF4-FFF2-40B4-BE49-F238E27FC236}">
                <a16:creationId xmlns:a16="http://schemas.microsoft.com/office/drawing/2014/main" id="{806AB03C-22B5-6199-CF7F-85B92228D6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solidFill>
                  <a:srgbClr val="FFFFFF"/>
                </a:solidFill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6" name="Espaço Reservado para Texto 41">
            <a:extLst>
              <a:ext uri="{FF2B5EF4-FFF2-40B4-BE49-F238E27FC236}">
                <a16:creationId xmlns:a16="http://schemas.microsoft.com/office/drawing/2014/main" id="{1518EE46-EEE1-C754-5018-4D1F93CB38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solidFill>
                  <a:srgbClr val="FFFFFF"/>
                </a:solidFill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366827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D2F16793-E30B-9340-AF1C-E7A580946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ED4C40C-AE6A-3F42-941E-D99332943ED9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10" name="Espaço Reservado para Número de Slide 6">
            <a:extLst>
              <a:ext uri="{FF2B5EF4-FFF2-40B4-BE49-F238E27FC236}">
                <a16:creationId xmlns:a16="http://schemas.microsoft.com/office/drawing/2014/main" id="{3D01E743-FCA6-B746-AFB6-4D984A97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E9E5AE9-A511-D1AF-8EA4-60CF621F1B1B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41">
            <a:extLst>
              <a:ext uri="{FF2B5EF4-FFF2-40B4-BE49-F238E27FC236}">
                <a16:creationId xmlns:a16="http://schemas.microsoft.com/office/drawing/2014/main" id="{85956AE6-3870-6919-5D32-C88C58A06A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4" name="Espaço Reservado para Texto 41">
            <a:extLst>
              <a:ext uri="{FF2B5EF4-FFF2-40B4-BE49-F238E27FC236}">
                <a16:creationId xmlns:a16="http://schemas.microsoft.com/office/drawing/2014/main" id="{5B95B1B6-9604-7B30-96DF-20DFDE76FC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917696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5F5AD53-1D12-7446-A4B9-3F446B4D3751}"/>
              </a:ext>
            </a:extLst>
          </p:cNvPr>
          <p:cNvSpPr/>
          <p:nvPr userDrawn="1"/>
        </p:nvSpPr>
        <p:spPr>
          <a:xfrm>
            <a:off x="0" y="0"/>
            <a:ext cx="12192000" cy="2689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Padrão do plano de fundo&#10;&#10;Descrição gerada automaticamente">
            <a:extLst>
              <a:ext uri="{FF2B5EF4-FFF2-40B4-BE49-F238E27FC236}">
                <a16:creationId xmlns:a16="http://schemas.microsoft.com/office/drawing/2014/main" id="{EEE115E5-CE13-4D4C-91B5-EACA1932C8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b="60784"/>
          <a:stretch/>
        </p:blipFill>
        <p:spPr>
          <a:xfrm>
            <a:off x="0" y="0"/>
            <a:ext cx="12192000" cy="268941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2F16793-E30B-9340-AF1C-E7A580946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ED4C40C-AE6A-3F42-941E-D99332943ED9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10" name="Espaço Reservado para Número de Slide 6">
            <a:extLst>
              <a:ext uri="{FF2B5EF4-FFF2-40B4-BE49-F238E27FC236}">
                <a16:creationId xmlns:a16="http://schemas.microsoft.com/office/drawing/2014/main" id="{3D01E743-FCA6-B746-AFB6-4D984A97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91E1972-5334-474D-9115-039D0EECCF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74896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E961E55-3054-B44C-BF5D-18DAC9C0DE2F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9293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24EBC28D-BC94-4441-94A1-885FD3CBB296}"/>
              </a:ext>
            </a:extLst>
          </p:cNvPr>
          <p:cNvCxnSpPr>
            <a:cxnSpLocks/>
          </p:cNvCxnSpPr>
          <p:nvPr userDrawn="1"/>
        </p:nvCxnSpPr>
        <p:spPr>
          <a:xfrm flipH="1">
            <a:off x="7163690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B5C1713-EF5D-B948-A585-56FF1FDDEEB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058087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7DA0B73-F4C7-3CDB-72E7-89C1C65F24EB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41">
            <a:extLst>
              <a:ext uri="{FF2B5EF4-FFF2-40B4-BE49-F238E27FC236}">
                <a16:creationId xmlns:a16="http://schemas.microsoft.com/office/drawing/2014/main" id="{45247548-2A91-64C7-F908-2534BAD480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4" name="Espaço Reservado para Texto 41">
            <a:extLst>
              <a:ext uri="{FF2B5EF4-FFF2-40B4-BE49-F238E27FC236}">
                <a16:creationId xmlns:a16="http://schemas.microsoft.com/office/drawing/2014/main" id="{C5CB22C8-C518-07E8-46A2-47E51F5E14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72727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E7BF1D0-9980-F54B-86EA-5E18ACB49CC7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9" name="Espaço Reservado para Número de Slide 6">
            <a:extLst>
              <a:ext uri="{FF2B5EF4-FFF2-40B4-BE49-F238E27FC236}">
                <a16:creationId xmlns:a16="http://schemas.microsoft.com/office/drawing/2014/main" id="{02D12E19-7C58-5740-9C46-211BB1E8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560DB89-C936-5AE0-1EA7-9AE101A27472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41">
            <a:extLst>
              <a:ext uri="{FF2B5EF4-FFF2-40B4-BE49-F238E27FC236}">
                <a16:creationId xmlns:a16="http://schemas.microsoft.com/office/drawing/2014/main" id="{177C106D-F74C-28DC-BF52-0F74B839EA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4" name="Espaço Reservado para Texto 41">
            <a:extLst>
              <a:ext uri="{FF2B5EF4-FFF2-40B4-BE49-F238E27FC236}">
                <a16:creationId xmlns:a16="http://schemas.microsoft.com/office/drawing/2014/main" id="{28C2D600-5E9C-3156-7B73-DC291D9F23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5261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57BF8B04-6DE5-8D47-8A85-A5FE1DE87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955DD56-978A-0744-939B-32AE027D09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9" y="3620902"/>
            <a:ext cx="9144000" cy="498907"/>
          </a:xfrm>
        </p:spPr>
        <p:txBody>
          <a:bodyPr/>
          <a:lstStyle>
            <a:lvl1pPr marL="0" indent="0" algn="ctr">
              <a:buNone/>
              <a:defRPr lang="pt-BR" sz="2400" b="0" i="0" kern="1200" dirty="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6A91D0-14A6-E446-8D75-D9678A3A30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2147" y="1524072"/>
            <a:ext cx="10207704" cy="1904928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</a:t>
            </a:r>
            <a:r>
              <a:rPr lang="pt-BR" dirty="0" err="1"/>
              <a:t>aquí</a:t>
            </a:r>
            <a:r>
              <a:rPr lang="pt-BR" dirty="0"/>
              <a:t> para editar </a:t>
            </a:r>
            <a:r>
              <a:rPr lang="pt-BR" dirty="0" err="1"/>
              <a:t>el</a:t>
            </a:r>
            <a:r>
              <a:rPr lang="pt-BR" dirty="0"/>
              <a:t> título de </a:t>
            </a:r>
            <a:r>
              <a:rPr lang="pt-BR" dirty="0" err="1"/>
              <a:t>la</a:t>
            </a:r>
            <a:r>
              <a:rPr lang="pt-BR" dirty="0"/>
              <a:t> </a:t>
            </a:r>
            <a:r>
              <a:rPr lang="pt-BR" dirty="0" err="1"/>
              <a:t>presentación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736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bg>
      <p:bgPr>
        <a:blipFill dpi="0" rotWithShape="1">
          <a:blip r:embed="rId2">
            <a:lum/>
          </a:blip>
          <a:srcRect/>
          <a:stretch>
            <a:fillRect t="-5470" b="-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22049DD-7B96-6B4F-8F62-9452CDA573A7}"/>
              </a:ext>
            </a:extLst>
          </p:cNvPr>
          <p:cNvGrpSpPr/>
          <p:nvPr userDrawn="1"/>
        </p:nvGrpSpPr>
        <p:grpSpPr>
          <a:xfrm>
            <a:off x="0" y="0"/>
            <a:ext cx="12192000" cy="5228824"/>
            <a:chOff x="1429555" y="-1694838"/>
            <a:chExt cx="12192000" cy="522882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AAE5BCD-41EF-AC4A-B217-0B337E507676}"/>
                </a:ext>
              </a:extLst>
            </p:cNvPr>
            <p:cNvSpPr/>
            <p:nvPr userDrawn="1"/>
          </p:nvSpPr>
          <p:spPr>
            <a:xfrm>
              <a:off x="1429555" y="-1694837"/>
              <a:ext cx="12192000" cy="5228823"/>
            </a:xfrm>
            <a:prstGeom prst="rect">
              <a:avLst/>
            </a:prstGeom>
            <a:solidFill>
              <a:schemeClr val="accent1">
                <a:alpha val="80124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Imagem 19" descr="Padrão do plano de fundo&#10;&#10;Descrição gerada automaticamente">
              <a:extLst>
                <a:ext uri="{FF2B5EF4-FFF2-40B4-BE49-F238E27FC236}">
                  <a16:creationId xmlns:a16="http://schemas.microsoft.com/office/drawing/2014/main" id="{2152AEAE-FEDB-2B46-9EC7-C33E8374E5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0"/>
            </a:blip>
            <a:srcRect t="23756"/>
            <a:stretch/>
          </p:blipFill>
          <p:spPr>
            <a:xfrm>
              <a:off x="1429555" y="-1694838"/>
              <a:ext cx="12192000" cy="5228823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46A91D0-14A6-E446-8D75-D9678A3A30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8517" y="634074"/>
            <a:ext cx="7313811" cy="2620278"/>
          </a:xfrm>
        </p:spPr>
        <p:txBody>
          <a:bodyPr anchor="b">
            <a:normAutofit/>
          </a:bodyPr>
          <a:lstStyle>
            <a:lvl1pPr algn="l">
              <a:defRPr lang="pt-BR" sz="5400" b="1" i="0" kern="1200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</a:t>
            </a:r>
            <a:r>
              <a:rPr lang="pt-BR" dirty="0" err="1"/>
              <a:t>aquí</a:t>
            </a:r>
            <a:r>
              <a:rPr lang="pt-BR" dirty="0"/>
              <a:t> para editar </a:t>
            </a:r>
            <a:r>
              <a:rPr lang="pt-BR" dirty="0" err="1"/>
              <a:t>el</a:t>
            </a:r>
            <a:r>
              <a:rPr lang="pt-BR" dirty="0"/>
              <a:t> título de </a:t>
            </a:r>
            <a:r>
              <a:rPr lang="pt-BR" dirty="0" err="1"/>
              <a:t>la</a:t>
            </a:r>
            <a:r>
              <a:rPr lang="pt-BR" dirty="0"/>
              <a:t> </a:t>
            </a:r>
            <a:r>
              <a:rPr lang="pt-BR" dirty="0" err="1"/>
              <a:t>presentación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55DD56-978A-0744-939B-32AE027D09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8516" y="3395999"/>
            <a:ext cx="6486659" cy="498907"/>
          </a:xfrm>
        </p:spPr>
        <p:txBody>
          <a:bodyPr>
            <a:normAutofit/>
          </a:bodyPr>
          <a:lstStyle>
            <a:lvl1pPr marL="0" indent="0" algn="l">
              <a:buNone/>
              <a:defRPr lang="pt-BR" sz="2000" b="0" i="0" kern="1200" dirty="0" smtClean="0">
                <a:ln>
                  <a:noFill/>
                </a:ln>
                <a:solidFill>
                  <a:srgbClr val="FFFFFF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el</a:t>
            </a:r>
            <a:r>
              <a:rPr lang="pt-BR" dirty="0"/>
              <a:t> estilo </a:t>
            </a:r>
            <a:r>
              <a:rPr lang="pt-BR" dirty="0" err="1"/>
              <a:t>del</a:t>
            </a:r>
            <a:r>
              <a:rPr lang="pt-BR" dirty="0"/>
              <a:t> subtítulo</a:t>
            </a:r>
            <a:endParaRPr lang="pt-BR" dirty="0">
              <a:effectLst/>
              <a:latin typeface="Helvetica Neue" panose="02000503000000020004" pitchFamily="2" charset="0"/>
            </a:endParaRP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EBBAD4-C98B-4B40-96EF-9E2BE53DE74F}"/>
              </a:ext>
            </a:extLst>
          </p:cNvPr>
          <p:cNvSpPr/>
          <p:nvPr userDrawn="1"/>
        </p:nvSpPr>
        <p:spPr>
          <a:xfrm>
            <a:off x="0" y="5228823"/>
            <a:ext cx="12192000" cy="162917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0C4B262-4F2D-614A-A551-AB1AFA17024B}"/>
              </a:ext>
            </a:extLst>
          </p:cNvPr>
          <p:cNvCxnSpPr>
            <a:cxnSpLocks/>
          </p:cNvCxnSpPr>
          <p:nvPr userDrawn="1"/>
        </p:nvCxnSpPr>
        <p:spPr>
          <a:xfrm>
            <a:off x="874151" y="634074"/>
            <a:ext cx="0" cy="55238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ço Reservado para Texto 41">
            <a:extLst>
              <a:ext uri="{FF2B5EF4-FFF2-40B4-BE49-F238E27FC236}">
                <a16:creationId xmlns:a16="http://schemas.microsoft.com/office/drawing/2014/main" id="{558AB8F3-57A5-5149-8E24-67318FAAF2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8516" y="5842805"/>
            <a:ext cx="3138465" cy="315119"/>
          </a:xfrm>
        </p:spPr>
        <p:txBody>
          <a:bodyPr>
            <a:normAutofit/>
          </a:bodyPr>
          <a:lstStyle>
            <a:lvl1pPr marL="0" indent="0" algn="l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pt-BR" sz="1600" b="0" i="0" dirty="0" err="1">
                <a:solidFill>
                  <a:srgbClr val="FFFFFF"/>
                </a:solidFill>
                <a:latin typeface="Montserrat Light" pitchFamily="2" charset="77"/>
              </a:rPr>
              <a:t>Nombre</a:t>
            </a:r>
            <a:r>
              <a:rPr lang="pt-BR" sz="1600" b="0" i="0" dirty="0">
                <a:solidFill>
                  <a:srgbClr val="FFFFFF"/>
                </a:solidFill>
                <a:latin typeface="Montserrat Light" pitchFamily="2" charset="77"/>
              </a:rPr>
              <a:t> de </a:t>
            </a:r>
            <a:r>
              <a:rPr lang="pt-BR" sz="1600" b="0" i="0" dirty="0" err="1">
                <a:solidFill>
                  <a:srgbClr val="FFFFFF"/>
                </a:solidFill>
                <a:latin typeface="Montserrat Light" pitchFamily="2" charset="77"/>
              </a:rPr>
              <a:t>la</a:t>
            </a:r>
            <a:r>
              <a:rPr lang="pt-BR" sz="1600" b="0" i="0" dirty="0">
                <a:solidFill>
                  <a:srgbClr val="FFFFFF"/>
                </a:solidFill>
                <a:latin typeface="Montserrat Light" pitchFamily="2" charset="77"/>
              </a:rPr>
              <a:t> empresa</a:t>
            </a:r>
          </a:p>
        </p:txBody>
      </p:sp>
    </p:spTree>
    <p:extLst>
      <p:ext uri="{BB962C8B-B14F-4D97-AF65-F5344CB8AC3E}">
        <p14:creationId xmlns:p14="http://schemas.microsoft.com/office/powerpoint/2010/main" val="338124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54-F42C-A14C-ADE7-995EDB56FF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577" y="467817"/>
            <a:ext cx="7531378" cy="952231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Agenda</a:t>
            </a:r>
          </a:p>
        </p:txBody>
      </p:sp>
      <p:pic>
        <p:nvPicPr>
          <p:cNvPr id="38" name="Imagem 37" descr="Padrão do plano de fundo&#10;&#10;Descrição gerada automaticamente">
            <a:extLst>
              <a:ext uri="{FF2B5EF4-FFF2-40B4-BE49-F238E27FC236}">
                <a16:creationId xmlns:a16="http://schemas.microsoft.com/office/drawing/2014/main" id="{ADB4EB44-FAAF-8F48-ACB5-6EBF32D6A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75170" t="142" b="-142"/>
          <a:stretch/>
        </p:blipFill>
        <p:spPr>
          <a:xfrm>
            <a:off x="-1" y="0"/>
            <a:ext cx="3027307" cy="6858000"/>
          </a:xfrm>
          <a:prstGeom prst="rect">
            <a:avLst/>
          </a:prstGeom>
        </p:spPr>
      </p:pic>
      <p:sp>
        <p:nvSpPr>
          <p:cNvPr id="42" name="Espaço Reservado para Texto 41">
            <a:extLst>
              <a:ext uri="{FF2B5EF4-FFF2-40B4-BE49-F238E27FC236}">
                <a16:creationId xmlns:a16="http://schemas.microsoft.com/office/drawing/2014/main" id="{A8C59B08-401B-A540-ABB7-41E3D91CBE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0579" y="2303734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43" name="Espaço Reservado para Texto 41">
            <a:extLst>
              <a:ext uri="{FF2B5EF4-FFF2-40B4-BE49-F238E27FC236}">
                <a16:creationId xmlns:a16="http://schemas.microsoft.com/office/drawing/2014/main" id="{27FBC32D-842F-FA46-8DDD-FDD1EA441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0580" y="1903791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44" name="Espaço Reservado para Texto 41">
            <a:extLst>
              <a:ext uri="{FF2B5EF4-FFF2-40B4-BE49-F238E27FC236}">
                <a16:creationId xmlns:a16="http://schemas.microsoft.com/office/drawing/2014/main" id="{888585BC-5C5B-DB45-91FB-3B124E3A50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7306" y="1919047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01</a:t>
            </a:r>
          </a:p>
        </p:txBody>
      </p:sp>
      <p:sp>
        <p:nvSpPr>
          <p:cNvPr id="45" name="Espaço Reservado para Texto 41">
            <a:extLst>
              <a:ext uri="{FF2B5EF4-FFF2-40B4-BE49-F238E27FC236}">
                <a16:creationId xmlns:a16="http://schemas.microsoft.com/office/drawing/2014/main" id="{EF723EA2-F288-5943-A32A-181B9CA474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0578" y="3828943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46" name="Espaço Reservado para Texto 41">
            <a:extLst>
              <a:ext uri="{FF2B5EF4-FFF2-40B4-BE49-F238E27FC236}">
                <a16:creationId xmlns:a16="http://schemas.microsoft.com/office/drawing/2014/main" id="{5CA70BAC-2801-7D45-8450-2103DA8AE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0579" y="3429000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47" name="Espaço Reservado para Texto 41">
            <a:extLst>
              <a:ext uri="{FF2B5EF4-FFF2-40B4-BE49-F238E27FC236}">
                <a16:creationId xmlns:a16="http://schemas.microsoft.com/office/drawing/2014/main" id="{1A46D46C-4E9E-1B4F-BF1A-35903B5F20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27305" y="3444256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02</a:t>
            </a:r>
          </a:p>
        </p:txBody>
      </p:sp>
      <p:sp>
        <p:nvSpPr>
          <p:cNvPr id="48" name="Espaço Reservado para Texto 41">
            <a:extLst>
              <a:ext uri="{FF2B5EF4-FFF2-40B4-BE49-F238E27FC236}">
                <a16:creationId xmlns:a16="http://schemas.microsoft.com/office/drawing/2014/main" id="{59E05C93-FA39-574B-80AE-51E19C050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80577" y="5354152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49" name="Espaço Reservado para Texto 41">
            <a:extLst>
              <a:ext uri="{FF2B5EF4-FFF2-40B4-BE49-F238E27FC236}">
                <a16:creationId xmlns:a16="http://schemas.microsoft.com/office/drawing/2014/main" id="{D5A6B202-2C2A-6743-BA87-B2CEAA75A8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578" y="4954209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0" name="Espaço Reservado para Texto 41">
            <a:extLst>
              <a:ext uri="{FF2B5EF4-FFF2-40B4-BE49-F238E27FC236}">
                <a16:creationId xmlns:a16="http://schemas.microsoft.com/office/drawing/2014/main" id="{97C987DB-3728-8546-8704-5B4D52344A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27304" y="4969465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03</a:t>
            </a:r>
          </a:p>
        </p:txBody>
      </p:sp>
      <p:sp>
        <p:nvSpPr>
          <p:cNvPr id="51" name="Espaço Reservado para Texto 41">
            <a:extLst>
              <a:ext uri="{FF2B5EF4-FFF2-40B4-BE49-F238E27FC236}">
                <a16:creationId xmlns:a16="http://schemas.microsoft.com/office/drawing/2014/main" id="{CB83D818-8369-AD41-9E9E-96F36AD215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73492" y="2303734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52" name="Espaço Reservado para Texto 41">
            <a:extLst>
              <a:ext uri="{FF2B5EF4-FFF2-40B4-BE49-F238E27FC236}">
                <a16:creationId xmlns:a16="http://schemas.microsoft.com/office/drawing/2014/main" id="{EB9B1A55-F199-554F-9854-E2371BE15E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73493" y="1903791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3" name="Espaço Reservado para Texto 41">
            <a:extLst>
              <a:ext uri="{FF2B5EF4-FFF2-40B4-BE49-F238E27FC236}">
                <a16:creationId xmlns:a16="http://schemas.microsoft.com/office/drawing/2014/main" id="{3FE8BEC3-D378-9D45-83F3-1BF97E6A3F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20219" y="1919047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04</a:t>
            </a:r>
          </a:p>
        </p:txBody>
      </p:sp>
      <p:sp>
        <p:nvSpPr>
          <p:cNvPr id="54" name="Espaço Reservado para Texto 41">
            <a:extLst>
              <a:ext uri="{FF2B5EF4-FFF2-40B4-BE49-F238E27FC236}">
                <a16:creationId xmlns:a16="http://schemas.microsoft.com/office/drawing/2014/main" id="{07EC19E6-DC7A-A34F-8735-6183F60421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73491" y="3828943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55" name="Espaço Reservado para Texto 41">
            <a:extLst>
              <a:ext uri="{FF2B5EF4-FFF2-40B4-BE49-F238E27FC236}">
                <a16:creationId xmlns:a16="http://schemas.microsoft.com/office/drawing/2014/main" id="{77C695E2-6F00-4C41-810F-CC80EC9EA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3492" y="3429000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6" name="Espaço Reservado para Texto 41">
            <a:extLst>
              <a:ext uri="{FF2B5EF4-FFF2-40B4-BE49-F238E27FC236}">
                <a16:creationId xmlns:a16="http://schemas.microsoft.com/office/drawing/2014/main" id="{4A2C91F9-DE24-A643-83FD-8266701F26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20218" y="3444256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05</a:t>
            </a:r>
          </a:p>
        </p:txBody>
      </p:sp>
      <p:sp>
        <p:nvSpPr>
          <p:cNvPr id="57" name="Espaço Reservado para Texto 41">
            <a:extLst>
              <a:ext uri="{FF2B5EF4-FFF2-40B4-BE49-F238E27FC236}">
                <a16:creationId xmlns:a16="http://schemas.microsoft.com/office/drawing/2014/main" id="{B39BCC54-5739-0F45-90DA-7240F2BCE7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73490" y="5354152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58" name="Espaço Reservado para Texto 41">
            <a:extLst>
              <a:ext uri="{FF2B5EF4-FFF2-40B4-BE49-F238E27FC236}">
                <a16:creationId xmlns:a16="http://schemas.microsoft.com/office/drawing/2014/main" id="{BB70470E-9FEA-2E45-AC3B-E91FF5E2DC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73491" y="4954209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9" name="Espaço Reservado para Texto 41">
            <a:extLst>
              <a:ext uri="{FF2B5EF4-FFF2-40B4-BE49-F238E27FC236}">
                <a16:creationId xmlns:a16="http://schemas.microsoft.com/office/drawing/2014/main" id="{048E880D-22E6-9B42-BD37-BE97F9A29CF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20217" y="4969465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460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D4DBB-8B1F-DE4E-A1E7-AA8A57D0D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0739" y="3206366"/>
            <a:ext cx="7007785" cy="2020981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el</a:t>
            </a:r>
            <a:r>
              <a:rPr lang="pt-BR" dirty="0"/>
              <a:t> título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C857C-27CA-464B-8058-E563335C40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00739" y="5254336"/>
            <a:ext cx="7007785" cy="103140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Thin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13" name="Forma Livre 12">
            <a:extLst>
              <a:ext uri="{FF2B5EF4-FFF2-40B4-BE49-F238E27FC236}">
                <a16:creationId xmlns:a16="http://schemas.microsoft.com/office/drawing/2014/main" id="{B7089D0C-D41A-7C40-B584-AA43FB4A7F35}"/>
              </a:ext>
            </a:extLst>
          </p:cNvPr>
          <p:cNvSpPr/>
          <p:nvPr userDrawn="1"/>
        </p:nvSpPr>
        <p:spPr>
          <a:xfrm flipH="1">
            <a:off x="0" y="0"/>
            <a:ext cx="3760695" cy="6858000"/>
          </a:xfrm>
          <a:custGeom>
            <a:avLst/>
            <a:gdLst>
              <a:gd name="connsiteX0" fmla="*/ 1633383 w 3760695"/>
              <a:gd name="connsiteY0" fmla="*/ 0 h 6858000"/>
              <a:gd name="connsiteX1" fmla="*/ 1788459 w 3760695"/>
              <a:gd name="connsiteY1" fmla="*/ 0 h 6858000"/>
              <a:gd name="connsiteX2" fmla="*/ 3760695 w 3760695"/>
              <a:gd name="connsiteY2" fmla="*/ 0 h 6858000"/>
              <a:gd name="connsiteX3" fmla="*/ 3760695 w 3760695"/>
              <a:gd name="connsiteY3" fmla="*/ 6858000 h 6858000"/>
              <a:gd name="connsiteX4" fmla="*/ 2127312 w 3760695"/>
              <a:gd name="connsiteY4" fmla="*/ 6858000 h 6858000"/>
              <a:gd name="connsiteX5" fmla="*/ 1788459 w 3760695"/>
              <a:gd name="connsiteY5" fmla="*/ 6858000 h 6858000"/>
              <a:gd name="connsiteX6" fmla="*/ 0 w 376069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0695" h="6858000">
                <a:moveTo>
                  <a:pt x="1633383" y="0"/>
                </a:moveTo>
                <a:lnTo>
                  <a:pt x="1788459" y="0"/>
                </a:lnTo>
                <a:lnTo>
                  <a:pt x="3760695" y="0"/>
                </a:lnTo>
                <a:lnTo>
                  <a:pt x="3760695" y="6858000"/>
                </a:lnTo>
                <a:lnTo>
                  <a:pt x="2127312" y="6858000"/>
                </a:lnTo>
                <a:lnTo>
                  <a:pt x="178845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/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E851FB82-5BC8-DF4E-B0A9-FEE9686AA19F}"/>
              </a:ext>
            </a:extLst>
          </p:cNvPr>
          <p:cNvSpPr/>
          <p:nvPr userDrawn="1"/>
        </p:nvSpPr>
        <p:spPr>
          <a:xfrm flipH="1">
            <a:off x="1880347" y="0"/>
            <a:ext cx="2407023" cy="6858000"/>
          </a:xfrm>
          <a:prstGeom prst="parallelogram">
            <a:avLst>
              <a:gd name="adj" fmla="val 702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BC29B7-A2C8-6249-BF1A-03A4CE311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4105" y="4769905"/>
            <a:ext cx="2172483" cy="1515839"/>
          </a:xfrm>
        </p:spPr>
        <p:txBody>
          <a:bodyPr vert="horz" lIns="91440" tIns="45720" rIns="91440" bIns="45720" rtlCol="0" anchor="b">
            <a:normAutofit/>
          </a:bodyPr>
          <a:lstStyle>
            <a:lvl1pPr algn="l">
              <a:defRPr lang="pt-BR" sz="8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3296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82548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87AD095B-E607-CB44-AD8D-76C02BD4FE15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51" name="Espaço Reservado para Texto 41">
            <a:extLst>
              <a:ext uri="{FF2B5EF4-FFF2-40B4-BE49-F238E27FC236}">
                <a16:creationId xmlns:a16="http://schemas.microsoft.com/office/drawing/2014/main" id="{20CB688A-1BAC-DF4F-B3C0-0AC461944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528" y="2260207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2" name="Espaço Reservado para Texto 41">
            <a:extLst>
              <a:ext uri="{FF2B5EF4-FFF2-40B4-BE49-F238E27FC236}">
                <a16:creationId xmlns:a16="http://schemas.microsoft.com/office/drawing/2014/main" id="{ABA421B3-2734-AF4A-809A-BC2DDC14C7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8529" y="1860264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3" name="Espaço Reservado para Texto 41">
            <a:extLst>
              <a:ext uri="{FF2B5EF4-FFF2-40B4-BE49-F238E27FC236}">
                <a16:creationId xmlns:a16="http://schemas.microsoft.com/office/drawing/2014/main" id="{23F2A5AF-89D5-8A4C-AB65-94152FE3B8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8525" y="3624735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4" name="Espaço Reservado para Texto 41">
            <a:extLst>
              <a:ext uri="{FF2B5EF4-FFF2-40B4-BE49-F238E27FC236}">
                <a16:creationId xmlns:a16="http://schemas.microsoft.com/office/drawing/2014/main" id="{F1CFF138-D04D-4342-9A9F-9B3AFF553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78526" y="3224792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5" name="Espaço Reservado para Texto 41">
            <a:extLst>
              <a:ext uri="{FF2B5EF4-FFF2-40B4-BE49-F238E27FC236}">
                <a16:creationId xmlns:a16="http://schemas.microsoft.com/office/drawing/2014/main" id="{33A0A5B0-5F9A-7849-A7B3-6455B6197A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8526" y="4942691"/>
            <a:ext cx="373072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6" name="Espaço Reservado para Texto 41">
            <a:extLst>
              <a:ext uri="{FF2B5EF4-FFF2-40B4-BE49-F238E27FC236}">
                <a16:creationId xmlns:a16="http://schemas.microsoft.com/office/drawing/2014/main" id="{9D2D5614-2DD7-A44D-8CF3-A284A5C26B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78527" y="4542748"/>
            <a:ext cx="3730729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65" name="Espaço Reservado para Texto 41">
            <a:extLst>
              <a:ext uri="{FF2B5EF4-FFF2-40B4-BE49-F238E27FC236}">
                <a16:creationId xmlns:a16="http://schemas.microsoft.com/office/drawing/2014/main" id="{E23A5E5E-B7CF-1340-8135-BF0D570586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45713" y="2260207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66" name="Espaço Reservado para Texto 41">
            <a:extLst>
              <a:ext uri="{FF2B5EF4-FFF2-40B4-BE49-F238E27FC236}">
                <a16:creationId xmlns:a16="http://schemas.microsoft.com/office/drawing/2014/main" id="{B41467B8-87DB-4146-A933-AF85D579C1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5714" y="1860264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67" name="Espaço Reservado para Texto 41">
            <a:extLst>
              <a:ext uri="{FF2B5EF4-FFF2-40B4-BE49-F238E27FC236}">
                <a16:creationId xmlns:a16="http://schemas.microsoft.com/office/drawing/2014/main" id="{0B54FF7F-E46D-7E4B-864A-9DE3F19AD5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45710" y="3624735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68" name="Espaço Reservado para Texto 41">
            <a:extLst>
              <a:ext uri="{FF2B5EF4-FFF2-40B4-BE49-F238E27FC236}">
                <a16:creationId xmlns:a16="http://schemas.microsoft.com/office/drawing/2014/main" id="{559321AB-C0E4-0844-866F-0380161F3C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45711" y="3224792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69" name="Espaço Reservado para Texto 41">
            <a:extLst>
              <a:ext uri="{FF2B5EF4-FFF2-40B4-BE49-F238E27FC236}">
                <a16:creationId xmlns:a16="http://schemas.microsoft.com/office/drawing/2014/main" id="{0E307EB7-E5F6-B94C-AD34-88D508FB5C9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45711" y="4942691"/>
            <a:ext cx="373072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70" name="Espaço Reservado para Texto 41">
            <a:extLst>
              <a:ext uri="{FF2B5EF4-FFF2-40B4-BE49-F238E27FC236}">
                <a16:creationId xmlns:a16="http://schemas.microsoft.com/office/drawing/2014/main" id="{45A734A5-1768-8342-8867-EF6F2F9FE7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45712" y="4542748"/>
            <a:ext cx="3730729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20" name="Espaço Reservado para Número de Slide 5">
            <a:extLst>
              <a:ext uri="{FF2B5EF4-FFF2-40B4-BE49-F238E27FC236}">
                <a16:creationId xmlns:a16="http://schemas.microsoft.com/office/drawing/2014/main" id="{37BE19D9-5FB0-6B4C-92ED-2AAA2CEE0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6432" y="6182535"/>
            <a:ext cx="609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697F6AA-15AF-0153-8718-1B3C67E3D994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1">
            <a:extLst>
              <a:ext uri="{FF2B5EF4-FFF2-40B4-BE49-F238E27FC236}">
                <a16:creationId xmlns:a16="http://schemas.microsoft.com/office/drawing/2014/main" id="{857D9963-9DAE-115C-5A4D-0983F4557F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7" name="Espaço Reservado para Texto 41">
            <a:extLst>
              <a:ext uri="{FF2B5EF4-FFF2-40B4-BE49-F238E27FC236}">
                <a16:creationId xmlns:a16="http://schemas.microsoft.com/office/drawing/2014/main" id="{374B02FD-2E58-8A86-6BAE-752F9F7E5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solidFill>
                  <a:srgbClr val="FFFFFF"/>
                </a:solidFill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63196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1474D623-7606-D04D-A298-B78F1C5994D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679785"/>
            <a:ext cx="5181600" cy="40574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  <a:p>
            <a:pPr lvl="1"/>
            <a:r>
              <a:rPr lang="pt-BR" dirty="0"/>
              <a:t>Segundo </a:t>
            </a:r>
            <a:r>
              <a:rPr lang="pt-BR" dirty="0" err="1"/>
              <a:t>nivel</a:t>
            </a:r>
            <a:endParaRPr lang="pt-BR" dirty="0"/>
          </a:p>
          <a:p>
            <a:pPr lvl="2"/>
            <a:r>
              <a:rPr lang="pt-BR" dirty="0"/>
              <a:t>Terceiro </a:t>
            </a:r>
            <a:r>
              <a:rPr lang="pt-BR" dirty="0" err="1"/>
              <a:t>nivel</a:t>
            </a:r>
            <a:endParaRPr lang="pt-BR" dirty="0"/>
          </a:p>
          <a:p>
            <a:pPr lvl="3"/>
            <a:r>
              <a:rPr lang="pt-BR" dirty="0"/>
              <a:t>Quarto </a:t>
            </a:r>
            <a:r>
              <a:rPr lang="pt-BR" dirty="0" err="1"/>
              <a:t>nivel</a:t>
            </a:r>
            <a:endParaRPr lang="pt-BR" dirty="0"/>
          </a:p>
          <a:p>
            <a:pPr lvl="4"/>
            <a:r>
              <a:rPr lang="pt-BR" dirty="0"/>
              <a:t>Quinto </a:t>
            </a:r>
            <a:r>
              <a:rPr lang="pt-BR" dirty="0" err="1"/>
              <a:t>nivel</a:t>
            </a:r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717F947-8D24-754C-A90A-83AE9DD28683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0" name="Espaço Reservado para Número de Slide 6">
            <a:extLst>
              <a:ext uri="{FF2B5EF4-FFF2-40B4-BE49-F238E27FC236}">
                <a16:creationId xmlns:a16="http://schemas.microsoft.com/office/drawing/2014/main" id="{AF4036CB-2200-AA46-801D-0206F321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3" name="Espaço Reservado para Texto 41">
            <a:extLst>
              <a:ext uri="{FF2B5EF4-FFF2-40B4-BE49-F238E27FC236}">
                <a16:creationId xmlns:a16="http://schemas.microsoft.com/office/drawing/2014/main" id="{32F4C6F4-677B-1143-82CC-27E4EDFC5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461" y="2079728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24" name="Espaço Reservado para Texto 41">
            <a:extLst>
              <a:ext uri="{FF2B5EF4-FFF2-40B4-BE49-F238E27FC236}">
                <a16:creationId xmlns:a16="http://schemas.microsoft.com/office/drawing/2014/main" id="{F8DF4530-6087-B649-BCE7-06EDA70F04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88462" y="1679785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25" name="Espaço Reservado para Texto 41">
            <a:extLst>
              <a:ext uri="{FF2B5EF4-FFF2-40B4-BE49-F238E27FC236}">
                <a16:creationId xmlns:a16="http://schemas.microsoft.com/office/drawing/2014/main" id="{19520647-EF0D-644D-8FA3-6052241043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458" y="3444256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32" name="Espaço Reservado para Texto 41">
            <a:extLst>
              <a:ext uri="{FF2B5EF4-FFF2-40B4-BE49-F238E27FC236}">
                <a16:creationId xmlns:a16="http://schemas.microsoft.com/office/drawing/2014/main" id="{89EB6255-AF37-434F-AFA5-F769E4482C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8459" y="3044313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33" name="Espaço Reservado para Texto 41">
            <a:extLst>
              <a:ext uri="{FF2B5EF4-FFF2-40B4-BE49-F238E27FC236}">
                <a16:creationId xmlns:a16="http://schemas.microsoft.com/office/drawing/2014/main" id="{73D318DB-E95E-AB42-9945-38211ADF71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8459" y="4762212"/>
            <a:ext cx="373072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34" name="Espaço Reservado para Texto 41">
            <a:extLst>
              <a:ext uri="{FF2B5EF4-FFF2-40B4-BE49-F238E27FC236}">
                <a16:creationId xmlns:a16="http://schemas.microsoft.com/office/drawing/2014/main" id="{611C7DE7-3200-4D4A-A744-5C1AD8FA62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8460" y="4362269"/>
            <a:ext cx="3730729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F6CE0C-808A-D7C1-924E-B2EA97A78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82548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AF67F18-ECDE-5649-0386-966A05CE3E2C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Texto 41">
            <a:extLst>
              <a:ext uri="{FF2B5EF4-FFF2-40B4-BE49-F238E27FC236}">
                <a16:creationId xmlns:a16="http://schemas.microsoft.com/office/drawing/2014/main" id="{9912E058-9BDC-C937-22E8-F926BE17FF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5" name="Espaço Reservado para Texto 41">
            <a:extLst>
              <a:ext uri="{FF2B5EF4-FFF2-40B4-BE49-F238E27FC236}">
                <a16:creationId xmlns:a16="http://schemas.microsoft.com/office/drawing/2014/main" id="{A267E666-BF12-3BF8-68D6-A380295B1B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69869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877291" cy="882305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70C22D4-6F62-6E4C-B0F4-3AC1322AEEC1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DF94F29E-0DD0-3246-BBE5-37E58BBC6DD7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2" name="Espaço Reservado para Número de Slide 6">
            <a:extLst>
              <a:ext uri="{FF2B5EF4-FFF2-40B4-BE49-F238E27FC236}">
                <a16:creationId xmlns:a16="http://schemas.microsoft.com/office/drawing/2014/main" id="{BEDB0145-57AA-9E40-BB10-F5C50BBE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3" name="Espaço Reservado para Texto 41">
            <a:extLst>
              <a:ext uri="{FF2B5EF4-FFF2-40B4-BE49-F238E27FC236}">
                <a16:creationId xmlns:a16="http://schemas.microsoft.com/office/drawing/2014/main" id="{59BC1345-41EB-AF45-943B-4E6302D23B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solidFill>
                  <a:srgbClr val="FFFFFF"/>
                </a:solidFill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24" name="Espaço Reservado para Texto 41">
            <a:extLst>
              <a:ext uri="{FF2B5EF4-FFF2-40B4-BE49-F238E27FC236}">
                <a16:creationId xmlns:a16="http://schemas.microsoft.com/office/drawing/2014/main" id="{5EEB652E-F73F-594D-AD16-228D84F8ED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solidFill>
                  <a:srgbClr val="FFFFFF"/>
                </a:solidFill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  <p:sp>
        <p:nvSpPr>
          <p:cNvPr id="26" name="Espaço Reservado para Texto 41">
            <a:extLst>
              <a:ext uri="{FF2B5EF4-FFF2-40B4-BE49-F238E27FC236}">
                <a16:creationId xmlns:a16="http://schemas.microsoft.com/office/drawing/2014/main" id="{2B34C9F2-D8B6-794D-A6C9-5DE4616F8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5665" y="1512469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27" name="Espaço Reservado para Texto 41">
            <a:extLst>
              <a:ext uri="{FF2B5EF4-FFF2-40B4-BE49-F238E27FC236}">
                <a16:creationId xmlns:a16="http://schemas.microsoft.com/office/drawing/2014/main" id="{27B91729-0337-D847-A817-8FE3EED80B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37980" y="1512469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34" name="Espaço Reservado para Texto 41">
            <a:extLst>
              <a:ext uri="{FF2B5EF4-FFF2-40B4-BE49-F238E27FC236}">
                <a16:creationId xmlns:a16="http://schemas.microsoft.com/office/drawing/2014/main" id="{8B220C26-9A0B-5F49-B720-D4539495CD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980" y="4288218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39" name="Espaço Reservado para Texto 41">
            <a:extLst>
              <a:ext uri="{FF2B5EF4-FFF2-40B4-BE49-F238E27FC236}">
                <a16:creationId xmlns:a16="http://schemas.microsoft.com/office/drawing/2014/main" id="{2B4DD293-911F-A34F-93B7-9145E03BA3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07710" y="4288218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</p:spTree>
    <p:extLst>
      <p:ext uri="{BB962C8B-B14F-4D97-AF65-F5344CB8AC3E}">
        <p14:creationId xmlns:p14="http://schemas.microsoft.com/office/powerpoint/2010/main" val="390028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4433D3-520E-7948-840C-E9522373BC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993284"/>
          </a:xfrm>
        </p:spPr>
        <p:txBody>
          <a:bodyPr/>
          <a:lstStyle/>
          <a:p>
            <a:pPr lvl="0"/>
            <a:r>
              <a:rPr lang="pt-BR" dirty="0" err="1"/>
              <a:t>Haz</a:t>
            </a:r>
            <a:r>
              <a:rPr lang="pt-BR" dirty="0"/>
              <a:t> clic para editar</a:t>
            </a:r>
          </a:p>
          <a:p>
            <a:pPr lvl="1"/>
            <a:r>
              <a:rPr lang="pt-BR" dirty="0"/>
              <a:t>Segundo </a:t>
            </a:r>
            <a:r>
              <a:rPr lang="pt-BR" dirty="0" err="1"/>
              <a:t>nivel</a:t>
            </a:r>
            <a:endParaRPr lang="pt-BR" dirty="0"/>
          </a:p>
          <a:p>
            <a:pPr lvl="2"/>
            <a:r>
              <a:rPr lang="pt-BR" dirty="0"/>
              <a:t>Terceiro </a:t>
            </a:r>
            <a:r>
              <a:rPr lang="pt-BR" dirty="0" err="1"/>
              <a:t>nivel</a:t>
            </a:r>
            <a:endParaRPr lang="pt-BR" dirty="0"/>
          </a:p>
          <a:p>
            <a:pPr lvl="3"/>
            <a:r>
              <a:rPr lang="pt-BR" dirty="0"/>
              <a:t>Quarto </a:t>
            </a:r>
            <a:r>
              <a:rPr lang="pt-BR" dirty="0" err="1"/>
              <a:t>nivel</a:t>
            </a:r>
            <a:endParaRPr lang="pt-BR" dirty="0"/>
          </a:p>
          <a:p>
            <a:pPr lvl="4"/>
            <a:r>
              <a:rPr lang="pt-BR" dirty="0"/>
              <a:t>Quinto </a:t>
            </a:r>
            <a:r>
              <a:rPr lang="pt-BR" dirty="0" err="1"/>
              <a:t>nivel</a:t>
            </a:r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FA56DCB-A9C0-9F40-92CC-7B5210013D30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11" name="Espaço Reservado para Número de Slide 6">
            <a:extLst>
              <a:ext uri="{FF2B5EF4-FFF2-40B4-BE49-F238E27FC236}">
                <a16:creationId xmlns:a16="http://schemas.microsoft.com/office/drawing/2014/main" id="{BF4B8AC9-79FD-6E4B-A746-678F185E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9C69C6F-6D6E-545B-E8E2-88382BAF4AB2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Texto 41">
            <a:extLst>
              <a:ext uri="{FF2B5EF4-FFF2-40B4-BE49-F238E27FC236}">
                <a16:creationId xmlns:a16="http://schemas.microsoft.com/office/drawing/2014/main" id="{6C75C6BE-56EC-42EF-B25A-74D7488633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5" name="Espaço Reservado para Texto 41">
            <a:extLst>
              <a:ext uri="{FF2B5EF4-FFF2-40B4-BE49-F238E27FC236}">
                <a16:creationId xmlns:a16="http://schemas.microsoft.com/office/drawing/2014/main" id="{8711E2A0-AEDE-99D9-1C74-9F12F77894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0048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F1B3EB7B-EC1D-364B-9B61-13196154D9BD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49" name="Espaço Reservado para Número de Slide 6">
            <a:extLst>
              <a:ext uri="{FF2B5EF4-FFF2-40B4-BE49-F238E27FC236}">
                <a16:creationId xmlns:a16="http://schemas.microsoft.com/office/drawing/2014/main" id="{565D7DEE-0E94-AD45-A792-6E4A94DF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2" name="Espaço Reservado para Texto 41">
            <a:extLst>
              <a:ext uri="{FF2B5EF4-FFF2-40B4-BE49-F238E27FC236}">
                <a16:creationId xmlns:a16="http://schemas.microsoft.com/office/drawing/2014/main" id="{2C41A9BE-EF7A-C447-B238-305B0A5C18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7690" y="2592410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53" name="Espaço Reservado para Texto 41">
            <a:extLst>
              <a:ext uri="{FF2B5EF4-FFF2-40B4-BE49-F238E27FC236}">
                <a16:creationId xmlns:a16="http://schemas.microsoft.com/office/drawing/2014/main" id="{86F0C711-F819-5E42-A15C-1C89DA6E6A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7691" y="2192467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4" name="Espaço Reservado para Texto 41">
            <a:extLst>
              <a:ext uri="{FF2B5EF4-FFF2-40B4-BE49-F238E27FC236}">
                <a16:creationId xmlns:a16="http://schemas.microsoft.com/office/drawing/2014/main" id="{FB67925E-6968-1A4C-BC53-B43DC1CE6E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7689" y="3838275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55" name="Espaço Reservado para Texto 41">
            <a:extLst>
              <a:ext uri="{FF2B5EF4-FFF2-40B4-BE49-F238E27FC236}">
                <a16:creationId xmlns:a16="http://schemas.microsoft.com/office/drawing/2014/main" id="{301B662E-A8F1-F049-B7B3-384C7FF469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07690" y="3438332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6" name="Espaço Reservado para Texto 41">
            <a:extLst>
              <a:ext uri="{FF2B5EF4-FFF2-40B4-BE49-F238E27FC236}">
                <a16:creationId xmlns:a16="http://schemas.microsoft.com/office/drawing/2014/main" id="{9FD8F6F9-2BE7-CE45-9B1D-D358DE4FC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07688" y="5085659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57" name="Espaço Reservado para Texto 41">
            <a:extLst>
              <a:ext uri="{FF2B5EF4-FFF2-40B4-BE49-F238E27FC236}">
                <a16:creationId xmlns:a16="http://schemas.microsoft.com/office/drawing/2014/main" id="{EA15061D-055D-6B4B-8CB2-A58461E3E6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07689" y="4685716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58" name="Espaço Reservado para Texto 41">
            <a:extLst>
              <a:ext uri="{FF2B5EF4-FFF2-40B4-BE49-F238E27FC236}">
                <a16:creationId xmlns:a16="http://schemas.microsoft.com/office/drawing/2014/main" id="{3E66A686-8E26-EF40-B01F-C378F1E9AB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79590" y="2592410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59" name="Espaço Reservado para Texto 41">
            <a:extLst>
              <a:ext uri="{FF2B5EF4-FFF2-40B4-BE49-F238E27FC236}">
                <a16:creationId xmlns:a16="http://schemas.microsoft.com/office/drawing/2014/main" id="{5DDDEA1C-831C-EB49-9F31-C4A2DCB45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79591" y="2192467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60" name="Espaço Reservado para Texto 41">
            <a:extLst>
              <a:ext uri="{FF2B5EF4-FFF2-40B4-BE49-F238E27FC236}">
                <a16:creationId xmlns:a16="http://schemas.microsoft.com/office/drawing/2014/main" id="{3811B590-58CE-FF46-AD08-50CF48EAB5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79590" y="3838275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61" name="Espaço Reservado para Texto 41">
            <a:extLst>
              <a:ext uri="{FF2B5EF4-FFF2-40B4-BE49-F238E27FC236}">
                <a16:creationId xmlns:a16="http://schemas.microsoft.com/office/drawing/2014/main" id="{2A6937D3-80D9-7B43-AEA2-FB5D91A048F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79591" y="3438332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62" name="Espaço Reservado para Texto 41">
            <a:extLst>
              <a:ext uri="{FF2B5EF4-FFF2-40B4-BE49-F238E27FC236}">
                <a16:creationId xmlns:a16="http://schemas.microsoft.com/office/drawing/2014/main" id="{676AC30D-B5EB-124C-B3E3-C8E193F7F9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79590" y="5083054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 err="1"/>
              <a:t>Haz</a:t>
            </a:r>
            <a:r>
              <a:rPr lang="pt-BR" dirty="0"/>
              <a:t> clic para editar </a:t>
            </a:r>
            <a:r>
              <a:rPr lang="pt-BR" dirty="0" err="1"/>
              <a:t>los</a:t>
            </a:r>
            <a:r>
              <a:rPr lang="pt-BR" dirty="0"/>
              <a:t> estilos de texto</a:t>
            </a:r>
          </a:p>
        </p:txBody>
      </p:sp>
      <p:sp>
        <p:nvSpPr>
          <p:cNvPr id="63" name="Espaço Reservado para Texto 41">
            <a:extLst>
              <a:ext uri="{FF2B5EF4-FFF2-40B4-BE49-F238E27FC236}">
                <a16:creationId xmlns:a16="http://schemas.microsoft.com/office/drawing/2014/main" id="{BC6A8DD9-553C-D345-A8DB-15E678A4A7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79591" y="4683111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50C5C4-28F2-BA4F-864B-4B2AFDC0F7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678" y="2187361"/>
            <a:ext cx="857560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4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01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3354CAAD-A421-5C43-9EEF-85BC31B586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3149" y="3438332"/>
            <a:ext cx="944089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4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02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EDCA0F7F-8AA4-FE45-AE98-4F356EAA08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3149" y="4683111"/>
            <a:ext cx="944089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4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03</a:t>
            </a:r>
          </a:p>
        </p:txBody>
      </p:sp>
      <p:sp>
        <p:nvSpPr>
          <p:cNvPr id="66" name="Espaço Reservado para Texto 2">
            <a:extLst>
              <a:ext uri="{FF2B5EF4-FFF2-40B4-BE49-F238E27FC236}">
                <a16:creationId xmlns:a16="http://schemas.microsoft.com/office/drawing/2014/main" id="{197110C9-53E8-B049-9036-95D42B6920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00" y="2187361"/>
            <a:ext cx="974188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04</a:t>
            </a:r>
          </a:p>
        </p:txBody>
      </p:sp>
      <p:sp>
        <p:nvSpPr>
          <p:cNvPr id="67" name="Espaço Reservado para Texto 2">
            <a:extLst>
              <a:ext uri="{FF2B5EF4-FFF2-40B4-BE49-F238E27FC236}">
                <a16:creationId xmlns:a16="http://schemas.microsoft.com/office/drawing/2014/main" id="{1CAAECC5-C806-B548-BE1A-2686C0F6D6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26099" y="3438332"/>
            <a:ext cx="944089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05</a:t>
            </a:r>
          </a:p>
        </p:txBody>
      </p:sp>
      <p:sp>
        <p:nvSpPr>
          <p:cNvPr id="68" name="Espaço Reservado para Texto 2">
            <a:extLst>
              <a:ext uri="{FF2B5EF4-FFF2-40B4-BE49-F238E27FC236}">
                <a16:creationId xmlns:a16="http://schemas.microsoft.com/office/drawing/2014/main" id="{20B9BE01-C61B-7A45-B786-7220F174D68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26099" y="4683111"/>
            <a:ext cx="944089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06</a:t>
            </a:r>
          </a:p>
        </p:txBody>
      </p:sp>
      <p:sp>
        <p:nvSpPr>
          <p:cNvPr id="69" name="Espaço Reservado para Texto 41">
            <a:extLst>
              <a:ext uri="{FF2B5EF4-FFF2-40B4-BE49-F238E27FC236}">
                <a16:creationId xmlns:a16="http://schemas.microsoft.com/office/drawing/2014/main" id="{82BB0745-5507-DF40-8F21-9CAD2318A8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8198" y="1523560"/>
            <a:ext cx="510752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6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sp>
        <p:nvSpPr>
          <p:cNvPr id="70" name="Espaço Reservado para Texto 41">
            <a:extLst>
              <a:ext uri="{FF2B5EF4-FFF2-40B4-BE49-F238E27FC236}">
                <a16:creationId xmlns:a16="http://schemas.microsoft.com/office/drawing/2014/main" id="{DF0A6D93-F386-3B48-8384-B3B2698C708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12539" y="1523560"/>
            <a:ext cx="510752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6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 err="1"/>
              <a:t>Haz</a:t>
            </a:r>
            <a:r>
              <a:rPr lang="pt-BR" dirty="0"/>
              <a:t> clic para editar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B23D248-87D2-2D4B-6E0F-148FED8F8660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1">
            <a:extLst>
              <a:ext uri="{FF2B5EF4-FFF2-40B4-BE49-F238E27FC236}">
                <a16:creationId xmlns:a16="http://schemas.microsoft.com/office/drawing/2014/main" id="{A0B905B9-212C-2038-8B52-0D996E5149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DE LA SECCIÓN</a:t>
            </a:r>
          </a:p>
        </p:txBody>
      </p:sp>
      <p:sp>
        <p:nvSpPr>
          <p:cNvPr id="6" name="Espaço Reservado para Texto 41">
            <a:extLst>
              <a:ext uri="{FF2B5EF4-FFF2-40B4-BE49-F238E27FC236}">
                <a16:creationId xmlns:a16="http://schemas.microsoft.com/office/drawing/2014/main" id="{2B06ACEB-220D-6462-F431-443F58DC35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pt-BR" sz="115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804006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CEA17D-763D-6E43-8A59-E829E1EE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err="1"/>
              <a:t>Haz</a:t>
            </a:r>
            <a:r>
              <a:rPr lang="pt-BR" dirty="0"/>
              <a:t> clic </a:t>
            </a:r>
            <a:r>
              <a:rPr lang="pt-BR" dirty="0" err="1"/>
              <a:t>aquí</a:t>
            </a:r>
            <a:r>
              <a:rPr lang="pt-BR" dirty="0"/>
              <a:t> para editar </a:t>
            </a:r>
            <a:r>
              <a:rPr lang="pt-BR" dirty="0" err="1"/>
              <a:t>el</a:t>
            </a:r>
            <a:r>
              <a:rPr lang="pt-BR" dirty="0"/>
              <a:t> título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B25391-6023-BE4A-A668-92F64D474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err="1"/>
              <a:t>Haz</a:t>
            </a:r>
            <a:r>
              <a:rPr lang="pt-BR" dirty="0"/>
              <a:t> clic para editar</a:t>
            </a:r>
          </a:p>
          <a:p>
            <a:pPr lvl="1"/>
            <a:r>
              <a:rPr lang="pt-BR" dirty="0"/>
              <a:t>Segundo </a:t>
            </a:r>
            <a:r>
              <a:rPr lang="pt-BR" dirty="0" err="1"/>
              <a:t>nivel</a:t>
            </a:r>
            <a:endParaRPr lang="pt-BR" dirty="0"/>
          </a:p>
          <a:p>
            <a:pPr lvl="2"/>
            <a:r>
              <a:rPr lang="pt-BR" dirty="0"/>
              <a:t>Terceiro </a:t>
            </a:r>
            <a:r>
              <a:rPr lang="pt-BR" dirty="0" err="1"/>
              <a:t>nivel</a:t>
            </a:r>
            <a:endParaRPr lang="pt-BR" dirty="0"/>
          </a:p>
          <a:p>
            <a:pPr lvl="3"/>
            <a:r>
              <a:rPr lang="pt-BR" dirty="0"/>
              <a:t>Quarto </a:t>
            </a:r>
            <a:r>
              <a:rPr lang="pt-BR" dirty="0" err="1"/>
              <a:t>nivel</a:t>
            </a:r>
            <a:endParaRPr lang="pt-BR" dirty="0"/>
          </a:p>
          <a:p>
            <a:pPr lvl="4"/>
            <a:r>
              <a:rPr lang="pt-BR" dirty="0"/>
              <a:t>Quinto </a:t>
            </a:r>
            <a:r>
              <a:rPr lang="pt-BR" dirty="0" err="1"/>
              <a:t>nivel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E29439-ED74-A549-A78E-C05978290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739EC2EB-1780-0243-AF62-ADDB9154DFB1}" type="datetimeFigureOut">
              <a:rPr lang="pt-BR" smtClean="0"/>
              <a:pPr/>
              <a:t>06/02/2026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C98E56-7102-FB4D-82A5-4CC7D8B52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3012D-C5DF-C64D-9495-AD01D2E0C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45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1" r:id="rId3"/>
    <p:sldLayoutId id="2147483651" r:id="rId4"/>
    <p:sldLayoutId id="2147483650" r:id="rId5"/>
    <p:sldLayoutId id="2147483664" r:id="rId6"/>
    <p:sldLayoutId id="2147483662" r:id="rId7"/>
    <p:sldLayoutId id="2147483663" r:id="rId8"/>
    <p:sldLayoutId id="2147483666" r:id="rId9"/>
    <p:sldLayoutId id="2147483668" r:id="rId10"/>
    <p:sldLayoutId id="2147483665" r:id="rId11"/>
    <p:sldLayoutId id="2147483669" r:id="rId12"/>
    <p:sldLayoutId id="2147483660" r:id="rId13"/>
    <p:sldLayoutId id="2147483654" r:id="rId14"/>
    <p:sldLayoutId id="2147483675" r:id="rId15"/>
    <p:sldLayoutId id="2147483655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Montserrat Extra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DF18D-7BF1-5F36-6DFB-E3DA2E7BE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792" y="1448100"/>
            <a:ext cx="8316666" cy="1909916"/>
          </a:xfrm>
        </p:spPr>
        <p:txBody>
          <a:bodyPr/>
          <a:lstStyle/>
          <a:p>
            <a:r>
              <a:rPr lang="es-CO" dirty="0"/>
              <a:t>ESTRATEGIAS PARA 2° Cuat. - 2025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32CEC5-CF1C-452D-A2EA-EBF2004D8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7" y="3395999"/>
            <a:ext cx="8939626" cy="498907"/>
          </a:xfrm>
        </p:spPr>
        <p:txBody>
          <a:bodyPr>
            <a:noAutofit/>
          </a:bodyPr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de resultados 2024 - 2025 y adaptación al escenario de crisis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D6AA0E-7FFA-4E0A-13F3-E3E3D381E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O" dirty="0"/>
              <a:t>Rubis Becerra – Bi Analyst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41417" y="242590"/>
            <a:ext cx="23356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XSALES</a:t>
            </a:r>
            <a:endParaRPr lang="es-E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0" name="Decisión 19"/>
          <p:cNvSpPr/>
          <p:nvPr/>
        </p:nvSpPr>
        <p:spPr>
          <a:xfrm>
            <a:off x="1238517" y="506054"/>
            <a:ext cx="252486" cy="4381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7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08" y="492716"/>
            <a:ext cx="6999780" cy="882305"/>
          </a:xfrm>
        </p:spPr>
        <p:txBody>
          <a:bodyPr>
            <a:normAutofit fontScale="90000"/>
          </a:bodyPr>
          <a:lstStyle/>
          <a:p>
            <a:r>
              <a:rPr lang="es-AR" dirty="0">
                <a:solidFill>
                  <a:srgbClr val="3C3C3C"/>
                </a:solidFill>
              </a:rPr>
              <a:t>Análisis por mes: </a:t>
            </a:r>
            <a:r>
              <a:rPr lang="es-AR" b="0" dirty="0">
                <a:solidFill>
                  <a:srgbClr val="3C3C3C"/>
                </a:solidFill>
              </a:rPr>
              <a:t>Facturación</a:t>
            </a:r>
            <a:endParaRPr lang="en-US" dirty="0">
              <a:solidFill>
                <a:srgbClr val="3C3C3C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3"/>
          </p:nvPr>
        </p:nvSpPr>
        <p:spPr>
          <a:xfrm>
            <a:off x="3620623" y="6123925"/>
            <a:ext cx="3138465" cy="482346"/>
          </a:xfrm>
        </p:spPr>
        <p:txBody>
          <a:bodyPr/>
          <a:lstStyle/>
          <a:p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Evaluar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los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resultados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>
          <a:xfrm>
            <a:off x="222108" y="5185800"/>
            <a:ext cx="2002108" cy="366628"/>
          </a:xfrm>
        </p:spPr>
        <p:txBody>
          <a:bodyPr>
            <a:normAutofit fontScale="92500"/>
          </a:bodyPr>
          <a:lstStyle/>
          <a:p>
            <a:r>
              <a:rPr lang="es-AR" b="1" noProof="1">
                <a:solidFill>
                  <a:schemeClr val="bg2">
                    <a:lumMod val="50000"/>
                  </a:schemeClr>
                </a:solidFill>
              </a:rPr>
              <a:t>Abrir en Power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Bi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8A1E5654-02DB-A049-B686-DA00E028905F}"/>
              </a:ext>
            </a:extLst>
          </p:cNvPr>
          <p:cNvSpPr txBox="1">
            <a:spLocks/>
          </p:cNvSpPr>
          <p:nvPr/>
        </p:nvSpPr>
        <p:spPr>
          <a:xfrm>
            <a:off x="234465" y="1641643"/>
            <a:ext cx="5364888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 Facturación </a:t>
            </a:r>
            <a:r>
              <a:rPr lang="pt-BR" sz="1600" b="1" dirty="0">
                <a:solidFill>
                  <a:srgbClr val="FFFFFF"/>
                </a:solidFill>
              </a:rPr>
              <a:t>por </a:t>
            </a:r>
            <a:r>
              <a:rPr lang="es-AR" sz="1600" b="1" dirty="0">
                <a:solidFill>
                  <a:srgbClr val="FFFFFF"/>
                </a:solidFill>
              </a:rPr>
              <a:t>mes </a:t>
            </a:r>
            <a:r>
              <a:rPr lang="es-AR" sz="1600" dirty="0">
                <a:solidFill>
                  <a:srgbClr val="FFFFFF"/>
                </a:solidFill>
              </a:rPr>
              <a:t>(todos los países)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</a:t>
            </a:r>
            <a:endParaRPr lang="en-US" dirty="0"/>
          </a:p>
        </p:txBody>
      </p:sp>
      <p:sp>
        <p:nvSpPr>
          <p:cNvPr id="16" name="Retângulo 9">
            <a:extLst>
              <a:ext uri="{FF2B5EF4-FFF2-40B4-BE49-F238E27FC236}">
                <a16:creationId xmlns:a16="http://schemas.microsoft.com/office/drawing/2014/main" id="{2B01235F-37AD-5640-AD10-F8A670C1FA59}"/>
              </a:ext>
            </a:extLst>
          </p:cNvPr>
          <p:cNvSpPr/>
          <p:nvPr/>
        </p:nvSpPr>
        <p:spPr>
          <a:xfrm>
            <a:off x="6050630" y="1641643"/>
            <a:ext cx="5107521" cy="430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i="0" noProof="1">
                <a:solidFill>
                  <a:srgbClr val="FFFFFF"/>
                </a:solidFill>
                <a:latin typeface="Montserrat SemiBold" pitchFamily="2" charset="77"/>
              </a:rPr>
              <a:t>Insight</a:t>
            </a:r>
          </a:p>
        </p:txBody>
      </p:sp>
      <p:sp>
        <p:nvSpPr>
          <p:cNvPr id="17" name="Elipse 16"/>
          <p:cNvSpPr/>
          <p:nvPr/>
        </p:nvSpPr>
        <p:spPr>
          <a:xfrm>
            <a:off x="6126358" y="2423217"/>
            <a:ext cx="738927" cy="73796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940662" y="2400512"/>
            <a:ext cx="410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25000"/>
                  </a:schemeClr>
                </a:solidFill>
              </a:rPr>
              <a:t>El ingreso mensual promedio de la empresa en el periodo es de aproximadamente </a:t>
            </a:r>
            <a:r>
              <a:rPr lang="es-ES" b="1" dirty="0">
                <a:solidFill>
                  <a:schemeClr val="bg1">
                    <a:lumMod val="25000"/>
                  </a:schemeClr>
                </a:solidFill>
              </a:rPr>
              <a:t>$ 7,4 MM.</a:t>
            </a:r>
            <a:endParaRPr lang="en-US" b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5" name="Gráfico 124" descr="Registrar com preenchimento sólido">
            <a:extLst>
              <a:ext uri="{FF2B5EF4-FFF2-40B4-BE49-F238E27FC236}">
                <a16:creationId xmlns:a16="http://schemas.microsoft.com/office/drawing/2014/main" id="{5EDC0C17-C9A3-2449-BC36-36F67D44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30" y="2481706"/>
            <a:ext cx="620982" cy="62098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EC52E6-1DDC-5FCF-A6AF-D1D12B42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3" y="2291136"/>
            <a:ext cx="5682343" cy="2743560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1E196F25-046F-210D-0B66-7A7409B4C7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6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08" y="492716"/>
            <a:ext cx="6999780" cy="882305"/>
          </a:xfrm>
        </p:spPr>
        <p:txBody>
          <a:bodyPr>
            <a:normAutofit fontScale="90000"/>
          </a:bodyPr>
          <a:lstStyle/>
          <a:p>
            <a:r>
              <a:rPr lang="es-AR" dirty="0">
                <a:solidFill>
                  <a:srgbClr val="3C3C3C"/>
                </a:solidFill>
              </a:rPr>
              <a:t>Análisis por mes: </a:t>
            </a:r>
            <a:r>
              <a:rPr lang="es-AR" b="0" dirty="0">
                <a:solidFill>
                  <a:srgbClr val="3C3C3C"/>
                </a:solidFill>
              </a:rPr>
              <a:t>Facturación</a:t>
            </a:r>
            <a:endParaRPr lang="en-US" dirty="0">
              <a:solidFill>
                <a:srgbClr val="3C3C3C"/>
              </a:solidFill>
            </a:endParaRP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8A1E5654-02DB-A049-B686-DA00E028905F}"/>
              </a:ext>
            </a:extLst>
          </p:cNvPr>
          <p:cNvSpPr txBox="1">
            <a:spLocks/>
          </p:cNvSpPr>
          <p:nvPr/>
        </p:nvSpPr>
        <p:spPr>
          <a:xfrm>
            <a:off x="234465" y="1641643"/>
            <a:ext cx="5364888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 Facturación </a:t>
            </a:r>
            <a:r>
              <a:rPr lang="pt-BR" sz="1600" b="1" dirty="0">
                <a:solidFill>
                  <a:srgbClr val="FFFFFF"/>
                </a:solidFill>
              </a:rPr>
              <a:t>por </a:t>
            </a:r>
            <a:r>
              <a:rPr lang="es-AR" sz="1600" b="1" dirty="0">
                <a:solidFill>
                  <a:srgbClr val="FFFFFF"/>
                </a:solidFill>
              </a:rPr>
              <a:t>mes </a:t>
            </a:r>
            <a:r>
              <a:rPr lang="es-AR" sz="1600" dirty="0">
                <a:solidFill>
                  <a:srgbClr val="FFFFFF"/>
                </a:solidFill>
              </a:rPr>
              <a:t>(todos los países)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11</a:t>
            </a:r>
            <a:endParaRPr lang="en-US" dirty="0"/>
          </a:p>
        </p:txBody>
      </p:sp>
      <p:sp>
        <p:nvSpPr>
          <p:cNvPr id="16" name="Retângulo 9">
            <a:extLst>
              <a:ext uri="{FF2B5EF4-FFF2-40B4-BE49-F238E27FC236}">
                <a16:creationId xmlns:a16="http://schemas.microsoft.com/office/drawing/2014/main" id="{2B01235F-37AD-5640-AD10-F8A670C1FA59}"/>
              </a:ext>
            </a:extLst>
          </p:cNvPr>
          <p:cNvSpPr/>
          <p:nvPr/>
        </p:nvSpPr>
        <p:spPr>
          <a:xfrm>
            <a:off x="6050630" y="1641643"/>
            <a:ext cx="5107521" cy="430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i="0" noProof="1">
                <a:solidFill>
                  <a:srgbClr val="FFFFFF"/>
                </a:solidFill>
                <a:latin typeface="Montserrat SemiBold" pitchFamily="2" charset="77"/>
              </a:rPr>
              <a:t>Insight</a:t>
            </a:r>
          </a:p>
        </p:txBody>
      </p:sp>
      <p:sp>
        <p:nvSpPr>
          <p:cNvPr id="17" name="Elipse 16"/>
          <p:cNvSpPr/>
          <p:nvPr/>
        </p:nvSpPr>
        <p:spPr>
          <a:xfrm>
            <a:off x="6126358" y="2423217"/>
            <a:ext cx="738927" cy="73796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940662" y="2400512"/>
            <a:ext cx="410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25000"/>
                  </a:schemeClr>
                </a:solidFill>
              </a:rPr>
              <a:t>El ingreso mensual promedio de la empresa en el periodo es de aproximadamente </a:t>
            </a:r>
            <a:r>
              <a:rPr lang="es-ES" b="1" dirty="0">
                <a:solidFill>
                  <a:schemeClr val="bg1">
                    <a:lumMod val="25000"/>
                  </a:schemeClr>
                </a:solidFill>
              </a:rPr>
              <a:t>$ 7,4 MM.</a:t>
            </a:r>
            <a:endParaRPr lang="en-US" b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5" name="Gráfico 124" descr="Registrar com preenchimento sólido">
            <a:extLst>
              <a:ext uri="{FF2B5EF4-FFF2-40B4-BE49-F238E27FC236}">
                <a16:creationId xmlns:a16="http://schemas.microsoft.com/office/drawing/2014/main" id="{5EDC0C17-C9A3-2449-BC36-36F67D44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30" y="2481706"/>
            <a:ext cx="620982" cy="620982"/>
          </a:xfrm>
          <a:prstGeom prst="rect">
            <a:avLst/>
          </a:prstGeom>
        </p:spPr>
      </p:pic>
      <p:sp>
        <p:nvSpPr>
          <p:cNvPr id="13" name="Retângulo 9">
            <a:extLst>
              <a:ext uri="{FF2B5EF4-FFF2-40B4-BE49-F238E27FC236}">
                <a16:creationId xmlns:a16="http://schemas.microsoft.com/office/drawing/2014/main" id="{2B01235F-37AD-5640-AD10-F8A670C1FA59}"/>
              </a:ext>
            </a:extLst>
          </p:cNvPr>
          <p:cNvSpPr/>
          <p:nvPr/>
        </p:nvSpPr>
        <p:spPr>
          <a:xfrm>
            <a:off x="6055289" y="3635766"/>
            <a:ext cx="5107521" cy="430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i="0" dirty="0">
                <a:solidFill>
                  <a:srgbClr val="FFFFFF"/>
                </a:solidFill>
                <a:latin typeface="Montserrat SemiBold" pitchFamily="2" charset="77"/>
              </a:rPr>
              <a:t>Puntos de Atención</a:t>
            </a:r>
          </a:p>
        </p:txBody>
      </p:sp>
      <p:sp>
        <p:nvSpPr>
          <p:cNvPr id="14" name="Elipse 13"/>
          <p:cNvSpPr/>
          <p:nvPr/>
        </p:nvSpPr>
        <p:spPr>
          <a:xfrm>
            <a:off x="6131017" y="4244342"/>
            <a:ext cx="738927" cy="73796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accent4">
                    <a:lumMod val="50000"/>
                  </a:schemeClr>
                </a:solidFill>
              </a:rPr>
              <a:t>!</a:t>
            </a:r>
            <a:endParaRPr 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945322" y="4221637"/>
            <a:ext cx="425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Oct/24 tuvo la mayor facturación mensual del periodo, con aproximadamente </a:t>
            </a:r>
            <a:r>
              <a:rPr lang="es-ES" b="1" dirty="0"/>
              <a:t>$ 12,4 MM </a:t>
            </a:r>
            <a:r>
              <a:rPr lang="es-ES" dirty="0"/>
              <a:t>(67% por encima del promedio).</a:t>
            </a:r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C860F793-366D-3140-E112-F5B20E54EAE8}"/>
              </a:ext>
            </a:extLst>
          </p:cNvPr>
          <p:cNvSpPr txBox="1">
            <a:spLocks/>
          </p:cNvSpPr>
          <p:nvPr/>
        </p:nvSpPr>
        <p:spPr>
          <a:xfrm>
            <a:off x="222108" y="5185800"/>
            <a:ext cx="2002108" cy="366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noProof="1">
                <a:solidFill>
                  <a:schemeClr val="bg2">
                    <a:lumMod val="50000"/>
                  </a:schemeClr>
                </a:solidFill>
              </a:rPr>
              <a:t>Abrir en Power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Bi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F02CD2A-162F-5BAC-39B2-E438160F7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78" y="2277370"/>
            <a:ext cx="5590865" cy="279430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203F6603-B0B8-D7E7-160A-B113BC18EEB6}"/>
              </a:ext>
            </a:extLst>
          </p:cNvPr>
          <p:cNvSpPr/>
          <p:nvPr/>
        </p:nvSpPr>
        <p:spPr>
          <a:xfrm>
            <a:off x="3377248" y="2267553"/>
            <a:ext cx="359949" cy="2794304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27FB0FA-1944-7217-C202-D10F741A55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20623" y="6123925"/>
            <a:ext cx="3138465" cy="482346"/>
          </a:xfrm>
        </p:spPr>
        <p:txBody>
          <a:bodyPr/>
          <a:lstStyle/>
          <a:p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Evaluar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los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resultados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3938B1F1-4454-BF0F-A0EA-5CEDE48A6F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37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08" y="492716"/>
            <a:ext cx="6999780" cy="882305"/>
          </a:xfrm>
        </p:spPr>
        <p:txBody>
          <a:bodyPr>
            <a:normAutofit fontScale="90000"/>
          </a:bodyPr>
          <a:lstStyle/>
          <a:p>
            <a:r>
              <a:rPr lang="es-AR" dirty="0">
                <a:solidFill>
                  <a:srgbClr val="3C3C3C"/>
                </a:solidFill>
              </a:rPr>
              <a:t>Análisis por cliente: </a:t>
            </a:r>
            <a:r>
              <a:rPr lang="es-AR" b="0" dirty="0">
                <a:solidFill>
                  <a:srgbClr val="3C3C3C"/>
                </a:solidFill>
              </a:rPr>
              <a:t>Facturación</a:t>
            </a:r>
            <a:endParaRPr lang="en-US" dirty="0">
              <a:solidFill>
                <a:srgbClr val="3C3C3C"/>
              </a:solidFill>
            </a:endParaRP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8A1E5654-02DB-A049-B686-DA00E028905F}"/>
              </a:ext>
            </a:extLst>
          </p:cNvPr>
          <p:cNvSpPr txBox="1">
            <a:spLocks/>
          </p:cNvSpPr>
          <p:nvPr/>
        </p:nvSpPr>
        <p:spPr>
          <a:xfrm>
            <a:off x="234465" y="1478355"/>
            <a:ext cx="4658811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 Facturación </a:t>
            </a:r>
            <a:r>
              <a:rPr lang="pt-BR" sz="1600" b="1" dirty="0">
                <a:solidFill>
                  <a:srgbClr val="FFFFFF"/>
                </a:solidFill>
              </a:rPr>
              <a:t>por </a:t>
            </a:r>
            <a:r>
              <a:rPr lang="es-AR" sz="1600" b="1" dirty="0">
                <a:solidFill>
                  <a:srgbClr val="FFFFFF"/>
                </a:solidFill>
              </a:rPr>
              <a:t>cliente</a:t>
            </a:r>
            <a:endParaRPr lang="es-AR" sz="1600" dirty="0">
              <a:solidFill>
                <a:srgbClr val="FFFFF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12</a:t>
            </a:r>
            <a:endParaRPr lang="en-US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8A1E5654-02DB-A049-B686-DA00E028905F}"/>
              </a:ext>
            </a:extLst>
          </p:cNvPr>
          <p:cNvSpPr txBox="1">
            <a:spLocks/>
          </p:cNvSpPr>
          <p:nvPr/>
        </p:nvSpPr>
        <p:spPr>
          <a:xfrm>
            <a:off x="234465" y="3602131"/>
            <a:ext cx="4658811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Margen</a:t>
            </a:r>
            <a:r>
              <a:rPr lang="pt-BR" sz="1600" b="1" dirty="0">
                <a:solidFill>
                  <a:srgbClr val="FFFFFF"/>
                </a:solidFill>
              </a:rPr>
              <a:t> de lucro por </a:t>
            </a:r>
            <a:r>
              <a:rPr lang="es-AR" sz="1600" b="1" dirty="0">
                <a:solidFill>
                  <a:srgbClr val="FFFFFF"/>
                </a:solidFill>
              </a:rPr>
              <a:t>cliente</a:t>
            </a:r>
            <a:endParaRPr lang="es-AR" sz="1600" dirty="0">
              <a:solidFill>
                <a:srgbClr val="FFFFFF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6656127" y="1552153"/>
            <a:ext cx="4421313" cy="2362942"/>
          </a:xfrm>
          <a:prstGeom prst="roundRect">
            <a:avLst/>
          </a:prstGeom>
          <a:solidFill>
            <a:srgbClr val="FFFFFF"/>
          </a:solidFill>
          <a:effectLst>
            <a:innerShdw blurRad="114300">
              <a:prstClr val="black"/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adroTexto 21"/>
          <p:cNvSpPr txBox="1"/>
          <p:nvPr/>
        </p:nvSpPr>
        <p:spPr>
          <a:xfrm>
            <a:off x="6846176" y="1812607"/>
            <a:ext cx="4028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Montserrat"/>
              </a:rPr>
              <a:t>PRINCIPAL CLIENTE</a:t>
            </a:r>
          </a:p>
          <a:p>
            <a:pPr algn="ctr"/>
            <a:endParaRPr lang="es-ES" b="1" dirty="0">
              <a:latin typeface="Montserrat"/>
            </a:endParaRPr>
          </a:p>
          <a:p>
            <a:pPr algn="ctr"/>
            <a:endParaRPr lang="es-ES" b="1" dirty="0">
              <a:latin typeface="Montserrat"/>
            </a:endParaRPr>
          </a:p>
          <a:p>
            <a:pPr algn="ctr"/>
            <a:r>
              <a:rPr lang="es-ES" dirty="0">
                <a:latin typeface="Montserrat"/>
              </a:rPr>
              <a:t>El Gobierno representa el </a:t>
            </a:r>
            <a:r>
              <a:rPr lang="es-ES" b="1" dirty="0">
                <a:latin typeface="Montserrat"/>
              </a:rPr>
              <a:t>mayor ingreso</a:t>
            </a:r>
            <a:r>
              <a:rPr lang="es-ES" dirty="0">
                <a:latin typeface="Montserrat"/>
              </a:rPr>
              <a:t> (R $ 52,5 millones) con un margen de beneficio del 20%.</a:t>
            </a:r>
          </a:p>
        </p:txBody>
      </p:sp>
      <p:cxnSp>
        <p:nvCxnSpPr>
          <p:cNvPr id="24" name="Conector recto 23"/>
          <p:cNvCxnSpPr/>
          <p:nvPr/>
        </p:nvCxnSpPr>
        <p:spPr>
          <a:xfrm>
            <a:off x="7879901" y="2315095"/>
            <a:ext cx="1973766" cy="0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A2C9211A-4829-2A8F-38ED-19CF6580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8" y="2019414"/>
            <a:ext cx="5602906" cy="144709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B720A4F-91B2-8FF5-FA1D-6B6255FD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1" y="4270391"/>
            <a:ext cx="5204176" cy="128760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A8059354-EAA2-8C67-33EE-1A99180FC2CC}"/>
              </a:ext>
            </a:extLst>
          </p:cNvPr>
          <p:cNvSpPr/>
          <p:nvPr/>
        </p:nvSpPr>
        <p:spPr>
          <a:xfrm>
            <a:off x="117781" y="2330767"/>
            <a:ext cx="5707233" cy="113574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BCE3556-A1F4-F628-B81A-9E8A870B3C22}"/>
              </a:ext>
            </a:extLst>
          </p:cNvPr>
          <p:cNvSpPr/>
          <p:nvPr/>
        </p:nvSpPr>
        <p:spPr>
          <a:xfrm>
            <a:off x="238681" y="4811774"/>
            <a:ext cx="5707233" cy="113574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FB519D0-49D1-E4A8-B63E-E89D6F104441}"/>
              </a:ext>
            </a:extLst>
          </p:cNvPr>
          <p:cNvSpPr/>
          <p:nvPr/>
        </p:nvSpPr>
        <p:spPr>
          <a:xfrm>
            <a:off x="222109" y="4270389"/>
            <a:ext cx="5723806" cy="272579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35107CD-FB5F-9021-6526-EC3D0EE2EC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20623" y="6123925"/>
            <a:ext cx="3138465" cy="482346"/>
          </a:xfrm>
        </p:spPr>
        <p:txBody>
          <a:bodyPr/>
          <a:lstStyle/>
          <a:p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Evaluar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los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resultados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FAA3AEA3-6FF7-6A08-D1F8-A28F7C008A3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5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66B893-FB8F-DDAC-AEAD-E1A11D66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0B106-88E9-0269-073C-B44C92B5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08" y="492716"/>
            <a:ext cx="6999780" cy="882305"/>
          </a:xfrm>
        </p:spPr>
        <p:txBody>
          <a:bodyPr>
            <a:normAutofit fontScale="90000"/>
          </a:bodyPr>
          <a:lstStyle/>
          <a:p>
            <a:r>
              <a:rPr lang="es-AR" dirty="0">
                <a:solidFill>
                  <a:srgbClr val="3C3C3C"/>
                </a:solidFill>
              </a:rPr>
              <a:t>Análisis por cliente: </a:t>
            </a:r>
            <a:r>
              <a:rPr lang="es-AR" b="0" dirty="0">
                <a:solidFill>
                  <a:srgbClr val="3C3C3C"/>
                </a:solidFill>
              </a:rPr>
              <a:t>Facturación</a:t>
            </a:r>
            <a:endParaRPr lang="en-US" dirty="0">
              <a:solidFill>
                <a:srgbClr val="3C3C3C"/>
              </a:solidFill>
            </a:endParaRP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24BCD043-069D-54C8-F0F1-B5E9CA07D4A2}"/>
              </a:ext>
            </a:extLst>
          </p:cNvPr>
          <p:cNvSpPr txBox="1">
            <a:spLocks/>
          </p:cNvSpPr>
          <p:nvPr/>
        </p:nvSpPr>
        <p:spPr>
          <a:xfrm>
            <a:off x="234465" y="1478355"/>
            <a:ext cx="4658811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 Facturación </a:t>
            </a:r>
            <a:r>
              <a:rPr lang="pt-BR" sz="1600" b="1" dirty="0">
                <a:solidFill>
                  <a:srgbClr val="FFFFFF"/>
                </a:solidFill>
              </a:rPr>
              <a:t>por </a:t>
            </a:r>
            <a:r>
              <a:rPr lang="es-AR" sz="1600" b="1" dirty="0">
                <a:solidFill>
                  <a:srgbClr val="FFFFFF"/>
                </a:solidFill>
              </a:rPr>
              <a:t>cliente</a:t>
            </a:r>
            <a:endParaRPr lang="es-AR" sz="1600" dirty="0">
              <a:solidFill>
                <a:srgbClr val="FFFFFF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D74E61-F296-FFB0-A24D-8880931E3151}"/>
              </a:ext>
            </a:extLst>
          </p:cNvPr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13</a:t>
            </a:r>
            <a:endParaRPr lang="en-US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4D9C032-98EE-77FC-7654-575CA643D3F7}"/>
              </a:ext>
            </a:extLst>
          </p:cNvPr>
          <p:cNvSpPr txBox="1">
            <a:spLocks/>
          </p:cNvSpPr>
          <p:nvPr/>
        </p:nvSpPr>
        <p:spPr>
          <a:xfrm>
            <a:off x="234465" y="3602131"/>
            <a:ext cx="4658811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Margen</a:t>
            </a:r>
            <a:r>
              <a:rPr lang="pt-BR" sz="1600" b="1" dirty="0">
                <a:solidFill>
                  <a:srgbClr val="FFFFFF"/>
                </a:solidFill>
              </a:rPr>
              <a:t> de lucro por </a:t>
            </a:r>
            <a:r>
              <a:rPr lang="es-AR" sz="1600" b="1" dirty="0">
                <a:solidFill>
                  <a:srgbClr val="FFFFFF"/>
                </a:solidFill>
              </a:rPr>
              <a:t>cliente</a:t>
            </a:r>
            <a:endParaRPr lang="es-AR" sz="1600" dirty="0">
              <a:solidFill>
                <a:srgbClr val="FFFFFF"/>
              </a:solidFill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496143CF-85DF-9027-065C-D6449AE99142}"/>
              </a:ext>
            </a:extLst>
          </p:cNvPr>
          <p:cNvSpPr/>
          <p:nvPr/>
        </p:nvSpPr>
        <p:spPr>
          <a:xfrm>
            <a:off x="6656127" y="1552153"/>
            <a:ext cx="4421313" cy="2362942"/>
          </a:xfrm>
          <a:prstGeom prst="roundRect">
            <a:avLst/>
          </a:prstGeom>
          <a:solidFill>
            <a:srgbClr val="FFFFFF"/>
          </a:solidFill>
          <a:effectLst>
            <a:innerShdw blurRad="114300">
              <a:prstClr val="black"/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42B78BD-64D4-66CB-415D-008AE9CF67AF}"/>
              </a:ext>
            </a:extLst>
          </p:cNvPr>
          <p:cNvSpPr txBox="1"/>
          <p:nvPr/>
        </p:nvSpPr>
        <p:spPr>
          <a:xfrm>
            <a:off x="6846176" y="1812607"/>
            <a:ext cx="4028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Montserrat"/>
              </a:rPr>
              <a:t>PRINCIPAL CLIENTE</a:t>
            </a:r>
          </a:p>
          <a:p>
            <a:pPr algn="ctr"/>
            <a:endParaRPr lang="es-ES" b="1" dirty="0">
              <a:latin typeface="Montserrat"/>
            </a:endParaRPr>
          </a:p>
          <a:p>
            <a:pPr algn="ctr"/>
            <a:endParaRPr lang="es-ES" b="1" dirty="0">
              <a:latin typeface="Montserrat"/>
            </a:endParaRPr>
          </a:p>
          <a:p>
            <a:pPr algn="ctr"/>
            <a:r>
              <a:rPr lang="es-ES" dirty="0">
                <a:latin typeface="Montserrat"/>
              </a:rPr>
              <a:t>El Gobierno representa el </a:t>
            </a:r>
            <a:r>
              <a:rPr lang="es-ES" b="1" dirty="0">
                <a:latin typeface="Montserrat"/>
              </a:rPr>
              <a:t>mayor ingreso</a:t>
            </a:r>
            <a:r>
              <a:rPr lang="es-ES" dirty="0">
                <a:latin typeface="Montserrat"/>
              </a:rPr>
              <a:t> (R $ 52,5 millones) con un margen de beneficio del 20%.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296004F-2DBC-5570-2155-9D9E688E04FD}"/>
              </a:ext>
            </a:extLst>
          </p:cNvPr>
          <p:cNvCxnSpPr/>
          <p:nvPr/>
        </p:nvCxnSpPr>
        <p:spPr>
          <a:xfrm>
            <a:off x="7879901" y="2315095"/>
            <a:ext cx="1973766" cy="0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9455A082-0A4C-F142-6C22-1954207D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8" y="2019414"/>
            <a:ext cx="5602906" cy="144709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9C71362-A5A9-F3F9-E420-A425649F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1" y="4270391"/>
            <a:ext cx="5204176" cy="128760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AF72F26-CA2D-EB08-EBE2-40B4F18B1EEB}"/>
              </a:ext>
            </a:extLst>
          </p:cNvPr>
          <p:cNvSpPr/>
          <p:nvPr/>
        </p:nvSpPr>
        <p:spPr>
          <a:xfrm>
            <a:off x="117781" y="2896697"/>
            <a:ext cx="5707233" cy="5929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35309EC-DCB4-7F16-0BE4-E7A59911892B}"/>
              </a:ext>
            </a:extLst>
          </p:cNvPr>
          <p:cNvSpPr/>
          <p:nvPr/>
        </p:nvSpPr>
        <p:spPr>
          <a:xfrm>
            <a:off x="117781" y="4163719"/>
            <a:ext cx="5707233" cy="113574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12">
            <a:extLst>
              <a:ext uri="{FF2B5EF4-FFF2-40B4-BE49-F238E27FC236}">
                <a16:creationId xmlns:a16="http://schemas.microsoft.com/office/drawing/2014/main" id="{2CBE70A8-01BC-B8BD-B093-590FFDA82E08}"/>
              </a:ext>
            </a:extLst>
          </p:cNvPr>
          <p:cNvSpPr/>
          <p:nvPr/>
        </p:nvSpPr>
        <p:spPr>
          <a:xfrm>
            <a:off x="6846177" y="3593370"/>
            <a:ext cx="4695034" cy="2238900"/>
          </a:xfrm>
          <a:prstGeom prst="roundRect">
            <a:avLst>
              <a:gd name="adj" fmla="val 7229"/>
            </a:avLst>
          </a:prstGeom>
          <a:solidFill>
            <a:schemeClr val="bg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9A7F94-AAC8-23F6-E179-20F1871C34A7}"/>
              </a:ext>
            </a:extLst>
          </p:cNvPr>
          <p:cNvSpPr txBox="1"/>
          <p:nvPr/>
        </p:nvSpPr>
        <p:spPr>
          <a:xfrm>
            <a:off x="7823615" y="3859297"/>
            <a:ext cx="3095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rgbClr val="FFFFFF"/>
                </a:solidFill>
                <a:latin typeface="Montserrat"/>
              </a:rPr>
              <a:t>Valorar con el paso de los meses si este comportamiento es normal u ocasional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677680-F6BC-DE63-E3DD-735DAE12AEDF}"/>
              </a:ext>
            </a:extLst>
          </p:cNvPr>
          <p:cNvSpPr txBox="1"/>
          <p:nvPr/>
        </p:nvSpPr>
        <p:spPr>
          <a:xfrm>
            <a:off x="7043726" y="3602366"/>
            <a:ext cx="6650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>
                <a:solidFill>
                  <a:srgbClr val="FFFFFF"/>
                </a:solidFill>
              </a:rPr>
              <a:t>!</a:t>
            </a:r>
            <a:endParaRPr lang="en-US" sz="13800" dirty="0">
              <a:solidFill>
                <a:srgbClr val="FFFFFF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B6FBDFF-939A-24CB-10F7-C770DF566BDB}"/>
              </a:ext>
            </a:extLst>
          </p:cNvPr>
          <p:cNvSpPr/>
          <p:nvPr/>
        </p:nvSpPr>
        <p:spPr>
          <a:xfrm>
            <a:off x="123508" y="1996304"/>
            <a:ext cx="5707233" cy="5929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D8B279F4-9659-21B1-E88D-E479C1697E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20623" y="6123925"/>
            <a:ext cx="3138465" cy="482346"/>
          </a:xfrm>
        </p:spPr>
        <p:txBody>
          <a:bodyPr/>
          <a:lstStyle/>
          <a:p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Evaluar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los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resultados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7F26E841-F566-C1F6-883C-227B268B6D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05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08" y="492716"/>
            <a:ext cx="6999780" cy="882305"/>
          </a:xfrm>
        </p:spPr>
        <p:txBody>
          <a:bodyPr>
            <a:normAutofit fontScale="90000"/>
          </a:bodyPr>
          <a:lstStyle/>
          <a:p>
            <a:r>
              <a:rPr lang="es-AR" dirty="0">
                <a:solidFill>
                  <a:srgbClr val="3C3C3C"/>
                </a:solidFill>
              </a:rPr>
              <a:t>Análisis por cliente: </a:t>
            </a:r>
            <a:r>
              <a:rPr lang="es-AR" b="0" dirty="0">
                <a:solidFill>
                  <a:srgbClr val="3C3C3C"/>
                </a:solidFill>
              </a:rPr>
              <a:t>Facturación</a:t>
            </a:r>
            <a:endParaRPr lang="en-US" dirty="0">
              <a:solidFill>
                <a:srgbClr val="3C3C3C"/>
              </a:solidFill>
            </a:endParaRP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8A1E5654-02DB-A049-B686-DA00E028905F}"/>
              </a:ext>
            </a:extLst>
          </p:cNvPr>
          <p:cNvSpPr txBox="1">
            <a:spLocks/>
          </p:cNvSpPr>
          <p:nvPr/>
        </p:nvSpPr>
        <p:spPr>
          <a:xfrm>
            <a:off x="234465" y="1478355"/>
            <a:ext cx="4658811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 Facturación </a:t>
            </a:r>
            <a:r>
              <a:rPr lang="pt-BR" sz="1600" b="1" dirty="0">
                <a:solidFill>
                  <a:srgbClr val="FFFFFF"/>
                </a:solidFill>
              </a:rPr>
              <a:t>por </a:t>
            </a:r>
            <a:r>
              <a:rPr lang="es-AR" sz="1600" b="1" dirty="0">
                <a:solidFill>
                  <a:srgbClr val="FFFFFF"/>
                </a:solidFill>
              </a:rPr>
              <a:t>cliente</a:t>
            </a:r>
            <a:endParaRPr lang="es-AR" sz="1600" dirty="0">
              <a:solidFill>
                <a:srgbClr val="FFFFF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14</a:t>
            </a:r>
            <a:endParaRPr lang="en-U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6821228" y="1478355"/>
            <a:ext cx="4225714" cy="2995674"/>
          </a:xfrm>
          <a:prstGeom prst="roundRect">
            <a:avLst/>
          </a:prstGeom>
          <a:solidFill>
            <a:srgbClr val="FFFFFF"/>
          </a:solidFill>
          <a:effectLst>
            <a:innerShdw blurRad="114300">
              <a:prstClr val="black"/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adroTexto 21"/>
          <p:cNvSpPr txBox="1"/>
          <p:nvPr/>
        </p:nvSpPr>
        <p:spPr>
          <a:xfrm>
            <a:off x="7058235" y="1747717"/>
            <a:ext cx="36170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Montserrat"/>
              </a:rPr>
              <a:t>OPORTUNIDAD EN</a:t>
            </a:r>
          </a:p>
          <a:p>
            <a:pPr algn="ctr"/>
            <a:r>
              <a:rPr lang="es-ES" b="1" dirty="0">
                <a:latin typeface="Montserrat"/>
              </a:rPr>
              <a:t> VENTAS ONLINE</a:t>
            </a:r>
          </a:p>
          <a:p>
            <a:pPr algn="ctr"/>
            <a:endParaRPr lang="es-ES" b="1" dirty="0">
              <a:latin typeface="Montserrat"/>
            </a:endParaRPr>
          </a:p>
          <a:p>
            <a:pPr algn="ctr"/>
            <a:endParaRPr lang="es-ES" b="1" dirty="0">
              <a:latin typeface="Montserrat"/>
            </a:endParaRPr>
          </a:p>
          <a:p>
            <a:pPr algn="ctr"/>
            <a:r>
              <a:rPr lang="es-ES" sz="1700" dirty="0">
                <a:latin typeface="Montserrat"/>
              </a:rPr>
              <a:t>El tipo de cliente con mayor margen es la Venta Online </a:t>
            </a:r>
            <a:r>
              <a:rPr lang="es-ES" sz="1700" b="1" dirty="0">
                <a:latin typeface="Montserrat"/>
              </a:rPr>
              <a:t>(72,7%)</a:t>
            </a:r>
            <a:r>
              <a:rPr lang="es-ES" sz="1700" dirty="0">
                <a:latin typeface="Montserrat"/>
              </a:rPr>
              <a:t>,</a:t>
            </a:r>
            <a:r>
              <a:rPr lang="es-ES" sz="1700" b="1" dirty="0">
                <a:latin typeface="Montserrat"/>
              </a:rPr>
              <a:t> </a:t>
            </a:r>
            <a:r>
              <a:rPr lang="es-ES" sz="1700" dirty="0">
                <a:latin typeface="Montserrat"/>
              </a:rPr>
              <a:t>una media muy superior a la del resto de los clientes.</a:t>
            </a:r>
            <a:endParaRPr lang="en-US" sz="1700" dirty="0">
              <a:latin typeface="Montserrat"/>
            </a:endParaRPr>
          </a:p>
        </p:txBody>
      </p:sp>
      <p:cxnSp>
        <p:nvCxnSpPr>
          <p:cNvPr id="24" name="Conector recto 23"/>
          <p:cNvCxnSpPr/>
          <p:nvPr/>
        </p:nvCxnSpPr>
        <p:spPr>
          <a:xfrm>
            <a:off x="7984273" y="2607483"/>
            <a:ext cx="1973766" cy="0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8A9995F9-3714-430D-B1CF-22353AC83A98}"/>
              </a:ext>
            </a:extLst>
          </p:cNvPr>
          <p:cNvSpPr txBox="1">
            <a:spLocks/>
          </p:cNvSpPr>
          <p:nvPr/>
        </p:nvSpPr>
        <p:spPr>
          <a:xfrm>
            <a:off x="234465" y="3602131"/>
            <a:ext cx="4658811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Margen</a:t>
            </a:r>
            <a:r>
              <a:rPr lang="pt-BR" sz="1600" b="1" dirty="0">
                <a:solidFill>
                  <a:srgbClr val="FFFFFF"/>
                </a:solidFill>
              </a:rPr>
              <a:t> de lucro por </a:t>
            </a:r>
            <a:r>
              <a:rPr lang="es-AR" sz="1600" b="1" dirty="0">
                <a:solidFill>
                  <a:srgbClr val="FFFFFF"/>
                </a:solidFill>
              </a:rPr>
              <a:t>cliente</a:t>
            </a:r>
            <a:endParaRPr lang="es-AR" sz="1600" dirty="0">
              <a:solidFill>
                <a:srgbClr val="FFFFFF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58A1E1F-0FC3-71E2-5BD9-D26B6193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8" y="2019414"/>
            <a:ext cx="5602906" cy="144709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C7AB9EA-04DC-26C1-D8E7-45218B7E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1" y="4270391"/>
            <a:ext cx="5204176" cy="1287606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5607AD6E-DE48-96DA-9A29-52DA44B57FB4}"/>
              </a:ext>
            </a:extLst>
          </p:cNvPr>
          <p:cNvSpPr/>
          <p:nvPr/>
        </p:nvSpPr>
        <p:spPr>
          <a:xfrm>
            <a:off x="117781" y="4546593"/>
            <a:ext cx="5707233" cy="113574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5C63FBC-AC21-98A2-939F-83FC9FD1A90C}"/>
              </a:ext>
            </a:extLst>
          </p:cNvPr>
          <p:cNvSpPr/>
          <p:nvPr/>
        </p:nvSpPr>
        <p:spPr>
          <a:xfrm>
            <a:off x="123508" y="1996304"/>
            <a:ext cx="5707233" cy="113574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AE6F56C7-CFBB-5B57-6904-982E70CD39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20623" y="6123925"/>
            <a:ext cx="3138465" cy="482346"/>
          </a:xfrm>
        </p:spPr>
        <p:txBody>
          <a:bodyPr/>
          <a:lstStyle/>
          <a:p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Evaluar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s-AR" dirty="0">
                <a:solidFill>
                  <a:schemeClr val="bg1">
                    <a:lumMod val="25000"/>
                  </a:schemeClr>
                </a:solidFill>
              </a:rPr>
              <a:t>los</a:t>
            </a: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 resultados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6BA7F46-E125-9F61-FB5E-A04DCC3E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108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es-ES" dirty="0"/>
              <a:t>Agenda de la Reunión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Ene 2024 – Abr 2025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Evaluar resultados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3027304" y="1919047"/>
            <a:ext cx="1008398" cy="384687"/>
          </a:xfrm>
          <a:ln>
            <a:noFill/>
          </a:ln>
          <a:effectLst/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A partir del estado actual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Identificar oportunidades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5"/>
          </p:nvPr>
        </p:nvSpPr>
        <p:spPr>
          <a:xfrm>
            <a:off x="3027304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02</a:t>
            </a:r>
            <a:endParaRPr lang="en-U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Posibles complicaciones</a:t>
            </a:r>
            <a:endParaRPr lang="en-U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Analizar impacto</a:t>
            </a:r>
            <a:endParaRPr lang="en-U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8"/>
          </p:nvPr>
        </p:nvSpPr>
        <p:spPr>
          <a:xfrm>
            <a:off x="3027304" y="4969465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03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Recomendaciones en orden de impacto</a:t>
            </a:r>
            <a:endParaRPr lang="en-U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Priorizar acciones</a:t>
            </a:r>
            <a:endParaRPr lang="en-U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1"/>
          </p:nvPr>
        </p:nvSpPr>
        <p:spPr>
          <a:xfrm>
            <a:off x="7420218" y="1919047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04</a:t>
            </a:r>
            <a:endParaRPr lang="en-U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Para departamentos responsables</a:t>
            </a:r>
            <a:endParaRPr lang="en-U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/>
              <a:t>Planificar los próximos pasos</a:t>
            </a:r>
            <a:endParaRPr lang="en-U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4"/>
          </p:nvPr>
        </p:nvSpPr>
        <p:spPr>
          <a:xfrm>
            <a:off x="7420218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05</a:t>
            </a:r>
            <a:endParaRPr lang="en-US" dirty="0"/>
          </a:p>
        </p:txBody>
      </p:sp>
      <p:sp>
        <p:nvSpPr>
          <p:cNvPr id="21" name="Rectángulo 20"/>
          <p:cNvSpPr/>
          <p:nvPr/>
        </p:nvSpPr>
        <p:spPr>
          <a:xfrm>
            <a:off x="3077894" y="1545122"/>
            <a:ext cx="4291738" cy="1211120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/>
          <p:cNvSpPr/>
          <p:nvPr/>
        </p:nvSpPr>
        <p:spPr>
          <a:xfrm>
            <a:off x="7319045" y="1486848"/>
            <a:ext cx="4291738" cy="2928552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/>
          <p:cNvSpPr/>
          <p:nvPr/>
        </p:nvSpPr>
        <p:spPr>
          <a:xfrm>
            <a:off x="3027304" y="4718204"/>
            <a:ext cx="4291738" cy="1211120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48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462B0-D094-BE43-AF46-F51A2832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62" y="454345"/>
            <a:ext cx="11124605" cy="882305"/>
          </a:xfrm>
        </p:spPr>
        <p:txBody>
          <a:bodyPr/>
          <a:lstStyle/>
          <a:p>
            <a:r>
              <a:rPr lang="es-AR" dirty="0"/>
              <a:t>Posibles</a:t>
            </a:r>
            <a:r>
              <a:rPr lang="pt-BR" dirty="0"/>
              <a:t> Oportunidades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80D8DDB7-0298-2209-58F4-0DAF671AA48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9739" y="6123925"/>
            <a:ext cx="3138465" cy="482346"/>
          </a:xfrm>
        </p:spPr>
        <p:txBody>
          <a:bodyPr/>
          <a:lstStyle/>
          <a:p>
            <a:r>
              <a:rPr lang="pt-BR" dirty="0"/>
              <a:t>Identificar oportunidades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6DEF00-FA67-E74E-B4A3-035E12F9D6D7}"/>
              </a:ext>
            </a:extLst>
          </p:cNvPr>
          <p:cNvSpPr/>
          <p:nvPr/>
        </p:nvSpPr>
        <p:spPr>
          <a:xfrm>
            <a:off x="1234411" y="2073088"/>
            <a:ext cx="1232647" cy="123264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D5E6444-3F72-5645-AE47-7762D37FD871}"/>
              </a:ext>
            </a:extLst>
          </p:cNvPr>
          <p:cNvCxnSpPr>
            <a:cxnSpLocks/>
          </p:cNvCxnSpPr>
          <p:nvPr/>
        </p:nvCxnSpPr>
        <p:spPr>
          <a:xfrm flipH="1">
            <a:off x="1374896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4AF88B55-5F7F-914F-9A23-7B94767F29E7}"/>
              </a:ext>
            </a:extLst>
          </p:cNvPr>
          <p:cNvSpPr txBox="1">
            <a:spLocks/>
          </p:cNvSpPr>
          <p:nvPr/>
        </p:nvSpPr>
        <p:spPr>
          <a:xfrm>
            <a:off x="561580" y="3508391"/>
            <a:ext cx="25783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AR" sz="1500" dirty="0">
                <a:solidFill>
                  <a:schemeClr val="tx1"/>
                </a:solidFill>
                <a:latin typeface="Montserrat"/>
              </a:rPr>
              <a:t>REDUCCIÓN</a:t>
            </a:r>
            <a:r>
              <a:rPr lang="pt-BR" sz="1500" dirty="0">
                <a:solidFill>
                  <a:schemeClr val="tx1"/>
                </a:solidFill>
                <a:latin typeface="Montserrat"/>
              </a:rPr>
              <a:t> DE </a:t>
            </a:r>
            <a:r>
              <a:rPr lang="es-AR" sz="1500" dirty="0">
                <a:solidFill>
                  <a:schemeClr val="tx1"/>
                </a:solidFill>
                <a:latin typeface="Montserrat"/>
              </a:rPr>
              <a:t>COSTOS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611BC8-4AD1-824E-B219-AA628854929A}"/>
              </a:ext>
            </a:extLst>
          </p:cNvPr>
          <p:cNvSpPr/>
          <p:nvPr/>
        </p:nvSpPr>
        <p:spPr>
          <a:xfrm>
            <a:off x="4119124" y="2073088"/>
            <a:ext cx="1232647" cy="123264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FCF0D08-FD9E-F249-ABB1-291E0C0DB7E4}"/>
              </a:ext>
            </a:extLst>
          </p:cNvPr>
          <p:cNvCxnSpPr>
            <a:cxnSpLocks/>
          </p:cNvCxnSpPr>
          <p:nvPr/>
        </p:nvCxnSpPr>
        <p:spPr>
          <a:xfrm flipH="1">
            <a:off x="4269293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0489A63-BF1A-AD46-B37A-4908BCCD8DCB}"/>
              </a:ext>
            </a:extLst>
          </p:cNvPr>
          <p:cNvSpPr/>
          <p:nvPr/>
        </p:nvSpPr>
        <p:spPr>
          <a:xfrm>
            <a:off x="7025608" y="2073088"/>
            <a:ext cx="1232647" cy="123264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54BB4BD8-8698-1846-B043-8DB5E05BEAF4}"/>
              </a:ext>
            </a:extLst>
          </p:cNvPr>
          <p:cNvCxnSpPr>
            <a:cxnSpLocks/>
          </p:cNvCxnSpPr>
          <p:nvPr/>
        </p:nvCxnSpPr>
        <p:spPr>
          <a:xfrm flipH="1">
            <a:off x="7166093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8BB9DEC-56A8-304C-95BD-D18F2B8439B2}"/>
              </a:ext>
            </a:extLst>
          </p:cNvPr>
          <p:cNvSpPr/>
          <p:nvPr/>
        </p:nvSpPr>
        <p:spPr>
          <a:xfrm>
            <a:off x="9986521" y="2073088"/>
            <a:ext cx="1232647" cy="123264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5566D05-0744-EE47-AE8D-6542E797ED45}"/>
              </a:ext>
            </a:extLst>
          </p:cNvPr>
          <p:cNvCxnSpPr>
            <a:cxnSpLocks/>
          </p:cNvCxnSpPr>
          <p:nvPr/>
        </p:nvCxnSpPr>
        <p:spPr>
          <a:xfrm flipH="1">
            <a:off x="10127006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áfico 134" descr="Fechar estrutura de tópicos">
            <a:extLst>
              <a:ext uri="{FF2B5EF4-FFF2-40B4-BE49-F238E27FC236}">
                <a16:creationId xmlns:a16="http://schemas.microsoft.com/office/drawing/2014/main" id="{E26BA11D-DA80-6842-B356-DA5ECE330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3534" y="2229038"/>
            <a:ext cx="914400" cy="914400"/>
          </a:xfrm>
          <a:prstGeom prst="rect">
            <a:avLst/>
          </a:prstGeom>
        </p:spPr>
      </p:pic>
      <p:pic>
        <p:nvPicPr>
          <p:cNvPr id="22" name="Gráfico 49" descr="Chat estrutura de tópicos">
            <a:extLst>
              <a:ext uri="{FF2B5EF4-FFF2-40B4-BE49-F238E27FC236}">
                <a16:creationId xmlns:a16="http://schemas.microsoft.com/office/drawing/2014/main" id="{A6028022-C7BD-4542-8AC1-98B540042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8247" y="2229038"/>
            <a:ext cx="914400" cy="914400"/>
          </a:xfrm>
          <a:prstGeom prst="rect">
            <a:avLst/>
          </a:prstGeom>
        </p:spPr>
      </p:pic>
      <p:pic>
        <p:nvPicPr>
          <p:cNvPr id="25" name="Gráfico 53" descr="Filtro estrutura de tópicos">
            <a:extLst>
              <a:ext uri="{FF2B5EF4-FFF2-40B4-BE49-F238E27FC236}">
                <a16:creationId xmlns:a16="http://schemas.microsoft.com/office/drawing/2014/main" id="{5E9D72AE-6FBA-DE42-8E7E-47ED712DBD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5644" y="2269850"/>
            <a:ext cx="914400" cy="914400"/>
          </a:xfrm>
          <a:prstGeom prst="rect">
            <a:avLst/>
          </a:prstGeom>
        </p:spPr>
      </p:pic>
      <p:pic>
        <p:nvPicPr>
          <p:cNvPr id="26" name="Gráfico 27" descr="Início estrutura de tópicos">
            <a:extLst>
              <a:ext uri="{FF2B5EF4-FFF2-40B4-BE49-F238E27FC236}">
                <a16:creationId xmlns:a16="http://schemas.microsoft.com/office/drawing/2014/main" id="{DF5E2DC3-90FE-064C-850C-010D4003E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4731" y="2229038"/>
            <a:ext cx="914400" cy="914400"/>
          </a:xfrm>
          <a:prstGeom prst="rect">
            <a:avLst/>
          </a:prstGeom>
        </p:spPr>
      </p:pic>
      <p:sp>
        <p:nvSpPr>
          <p:cNvPr id="28" name="CuadroTexto 27"/>
          <p:cNvSpPr txBox="1"/>
          <p:nvPr/>
        </p:nvSpPr>
        <p:spPr>
          <a:xfrm>
            <a:off x="646410" y="3890240"/>
            <a:ext cx="24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Evaluar la salida de la empresa en un país.</a:t>
            </a:r>
            <a:endParaRPr lang="en-U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4AF88B55-5F7F-914F-9A23-7B94767F29E7}"/>
              </a:ext>
            </a:extLst>
          </p:cNvPr>
          <p:cNvSpPr txBox="1">
            <a:spLocks/>
          </p:cNvSpPr>
          <p:nvPr/>
        </p:nvSpPr>
        <p:spPr>
          <a:xfrm>
            <a:off x="3446293" y="3508388"/>
            <a:ext cx="25783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AR" sz="1500" dirty="0">
                <a:solidFill>
                  <a:schemeClr val="tx1"/>
                </a:solidFill>
                <a:latin typeface="Montserrat"/>
              </a:rPr>
              <a:t>CLIENTES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531123" y="3890237"/>
            <a:ext cx="24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Posibilidad de dar de baja un cliente.</a:t>
            </a:r>
            <a:endParaRPr lang="en-US" dirty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AF88B55-5F7F-914F-9A23-7B94767F29E7}"/>
              </a:ext>
            </a:extLst>
          </p:cNvPr>
          <p:cNvSpPr txBox="1">
            <a:spLocks/>
          </p:cNvSpPr>
          <p:nvPr/>
        </p:nvSpPr>
        <p:spPr>
          <a:xfrm>
            <a:off x="6352777" y="3508391"/>
            <a:ext cx="25783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AR" sz="1500" dirty="0">
                <a:solidFill>
                  <a:schemeClr val="tx1"/>
                </a:solidFill>
                <a:latin typeface="Montserrat"/>
              </a:rPr>
              <a:t>VENTAS ONLINE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6437607" y="3890240"/>
            <a:ext cx="2408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Evaluar un programa piloto de inversión en uno de los países con mayor número.</a:t>
            </a:r>
            <a:endParaRPr lang="en-US" dirty="0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4AF88B55-5F7F-914F-9A23-7B94767F29E7}"/>
              </a:ext>
            </a:extLst>
          </p:cNvPr>
          <p:cNvSpPr txBox="1">
            <a:spLocks/>
          </p:cNvSpPr>
          <p:nvPr/>
        </p:nvSpPr>
        <p:spPr>
          <a:xfrm>
            <a:off x="9313690" y="3508389"/>
            <a:ext cx="25783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AR" sz="1500" dirty="0">
                <a:solidFill>
                  <a:schemeClr val="tx1"/>
                </a:solidFill>
                <a:latin typeface="Montserrat"/>
              </a:rPr>
              <a:t>REVISAR PORTAFOLIO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9398520" y="3890238"/>
            <a:ext cx="2408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Comprender las cifras de ingresos y ganancias del producto 1.</a:t>
            </a:r>
            <a:endParaRPr lang="en-U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16</a:t>
            </a:r>
            <a:endParaRPr lang="en-US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2484AC2-586F-3A6C-CF9C-28B44361DA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96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A3927-5750-1944-9B85-1FCBB6A0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77" y="492716"/>
            <a:ext cx="1877291" cy="588391"/>
          </a:xfrm>
        </p:spPr>
        <p:txBody>
          <a:bodyPr>
            <a:normAutofit/>
          </a:bodyPr>
          <a:lstStyle/>
          <a:p>
            <a:r>
              <a:rPr lang="pt-BR" sz="2400" dirty="0"/>
              <a:t>CLIENTES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45D347-C459-AF42-AC66-2E904FB320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9739" y="6123925"/>
            <a:ext cx="3138465" cy="482346"/>
          </a:xfrm>
        </p:spPr>
        <p:txBody>
          <a:bodyPr/>
          <a:lstStyle/>
          <a:p>
            <a:r>
              <a:rPr lang="pt-BR" dirty="0"/>
              <a:t>Identificar oportunidades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CB7F437-FAEA-3049-A6EF-F8B2A7EDA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7711" y="1337343"/>
            <a:ext cx="3346230" cy="128615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s-AR" dirty="0"/>
              <a:t>Las operaciones de la empresa están </a:t>
            </a:r>
            <a:r>
              <a:rPr lang="es-AR" b="1" dirty="0"/>
              <a:t>diversificadas</a:t>
            </a:r>
            <a:r>
              <a:rPr lang="es-AR" dirty="0"/>
              <a:t> y no dependemos de un solo mercado.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7D1A5D5-A016-2344-A8E6-62C74947B24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7980" y="1340203"/>
            <a:ext cx="3380297" cy="128614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s-AR" dirty="0"/>
              <a:t>El tipo de cliente </a:t>
            </a:r>
            <a:r>
              <a:rPr lang="es-AR" b="1" dirty="0"/>
              <a:t>Grandes Empresas </a:t>
            </a:r>
            <a:r>
              <a:rPr lang="es-AR" dirty="0"/>
              <a:t>viene generando perdidas a la compañía durante  el período.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B6846B6-0BCC-444C-A057-6DD70801F3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37980" y="4288218"/>
            <a:ext cx="3138465" cy="113286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s-AR" dirty="0"/>
              <a:t>Invertir parte del dinero en otros segmentos potenciales como la </a:t>
            </a:r>
            <a:r>
              <a:rPr lang="es-AR" b="1" dirty="0"/>
              <a:t>venta online.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7C1C7D2-8755-B744-AF2F-E091F371753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s-AR" dirty="0"/>
              <a:t>Evaluar el motivo de estos </a:t>
            </a:r>
            <a:r>
              <a:rPr lang="es-AR" b="1" dirty="0"/>
              <a:t>elevados costes.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C43452B-3DD7-A645-B7DB-B01911484FAE}"/>
              </a:ext>
            </a:extLst>
          </p:cNvPr>
          <p:cNvGrpSpPr/>
          <p:nvPr/>
        </p:nvGrpSpPr>
        <p:grpSpPr>
          <a:xfrm>
            <a:off x="3508905" y="492716"/>
            <a:ext cx="3622130" cy="2305902"/>
            <a:chOff x="3508905" y="492716"/>
            <a:chExt cx="3622130" cy="2305902"/>
          </a:xfrm>
        </p:grpSpPr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25A7DB42-33DA-2041-81FE-BD6A8D88676B}"/>
                </a:ext>
              </a:extLst>
            </p:cNvPr>
            <p:cNvSpPr/>
            <p:nvPr userDrawn="1"/>
          </p:nvSpPr>
          <p:spPr>
            <a:xfrm>
              <a:off x="3508905" y="492716"/>
              <a:ext cx="3622130" cy="2305902"/>
            </a:xfrm>
            <a:custGeom>
              <a:avLst/>
              <a:gdLst>
                <a:gd name="connsiteX0" fmla="*/ 545 w 3622130"/>
                <a:gd name="connsiteY0" fmla="*/ 0 h 2305902"/>
                <a:gd name="connsiteX1" fmla="*/ 3466874 w 3622130"/>
                <a:gd name="connsiteY1" fmla="*/ 0 h 2305902"/>
                <a:gd name="connsiteX2" fmla="*/ 3622130 w 3622130"/>
                <a:gd name="connsiteY2" fmla="*/ 155256 h 2305902"/>
                <a:gd name="connsiteX3" fmla="*/ 3622130 w 3622130"/>
                <a:gd name="connsiteY3" fmla="*/ 2150646 h 2305902"/>
                <a:gd name="connsiteX4" fmla="*/ 3466874 w 3622130"/>
                <a:gd name="connsiteY4" fmla="*/ 2305902 h 2305902"/>
                <a:gd name="connsiteX5" fmla="*/ 545 w 3622130"/>
                <a:gd name="connsiteY5" fmla="*/ 2305902 h 2305902"/>
                <a:gd name="connsiteX6" fmla="*/ 0 w 3622130"/>
                <a:gd name="connsiteY6" fmla="*/ 2305792 h 2305902"/>
                <a:gd name="connsiteX7" fmla="*/ 0 w 3622130"/>
                <a:gd name="connsiteY7" fmla="*/ 110 h 2305902"/>
                <a:gd name="connsiteX8" fmla="*/ 545 w 3622130"/>
                <a:gd name="connsiteY8" fmla="*/ 0 h 230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2130" h="2305902">
                  <a:moveTo>
                    <a:pt x="545" y="0"/>
                  </a:moveTo>
                  <a:lnTo>
                    <a:pt x="3466874" y="0"/>
                  </a:lnTo>
                  <a:cubicBezTo>
                    <a:pt x="3552620" y="0"/>
                    <a:pt x="3622130" y="69510"/>
                    <a:pt x="3622130" y="155256"/>
                  </a:cubicBezTo>
                  <a:lnTo>
                    <a:pt x="3622130" y="2150646"/>
                  </a:lnTo>
                  <a:cubicBezTo>
                    <a:pt x="3622130" y="2236392"/>
                    <a:pt x="3552620" y="2305902"/>
                    <a:pt x="3466874" y="2305902"/>
                  </a:cubicBezTo>
                  <a:lnTo>
                    <a:pt x="545" y="2305902"/>
                  </a:lnTo>
                  <a:lnTo>
                    <a:pt x="0" y="2305792"/>
                  </a:lnTo>
                  <a:lnTo>
                    <a:pt x="0" y="110"/>
                  </a:lnTo>
                  <a:lnTo>
                    <a:pt x="545" y="0"/>
                  </a:lnTo>
                  <a:close/>
                </a:path>
              </a:pathLst>
            </a:custGeom>
            <a:noFill/>
            <a:ln w="25400">
              <a:solidFill>
                <a:schemeClr val="accent4">
                  <a:alpha val="50295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2607C016-BF06-D548-91EE-2046F167ECA5}"/>
                </a:ext>
              </a:extLst>
            </p:cNvPr>
            <p:cNvCxnSpPr/>
            <p:nvPr userDrawn="1"/>
          </p:nvCxnSpPr>
          <p:spPr>
            <a:xfrm>
              <a:off x="3508905" y="492716"/>
              <a:ext cx="0" cy="230590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23D405B-013C-C44B-A382-26422A9018F1}"/>
              </a:ext>
            </a:extLst>
          </p:cNvPr>
          <p:cNvGrpSpPr/>
          <p:nvPr/>
        </p:nvGrpSpPr>
        <p:grpSpPr>
          <a:xfrm>
            <a:off x="7596147" y="492716"/>
            <a:ext cx="3622130" cy="2305902"/>
            <a:chOff x="3508905" y="492716"/>
            <a:chExt cx="3622130" cy="2305902"/>
          </a:xfrm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A7556FEB-EDE5-F64F-9397-36C8D4218390}"/>
                </a:ext>
              </a:extLst>
            </p:cNvPr>
            <p:cNvSpPr/>
            <p:nvPr userDrawn="1"/>
          </p:nvSpPr>
          <p:spPr>
            <a:xfrm>
              <a:off x="3508905" y="492716"/>
              <a:ext cx="3622130" cy="2305902"/>
            </a:xfrm>
            <a:custGeom>
              <a:avLst/>
              <a:gdLst>
                <a:gd name="connsiteX0" fmla="*/ 545 w 3622130"/>
                <a:gd name="connsiteY0" fmla="*/ 0 h 2305902"/>
                <a:gd name="connsiteX1" fmla="*/ 3466874 w 3622130"/>
                <a:gd name="connsiteY1" fmla="*/ 0 h 2305902"/>
                <a:gd name="connsiteX2" fmla="*/ 3622130 w 3622130"/>
                <a:gd name="connsiteY2" fmla="*/ 155256 h 2305902"/>
                <a:gd name="connsiteX3" fmla="*/ 3622130 w 3622130"/>
                <a:gd name="connsiteY3" fmla="*/ 2150646 h 2305902"/>
                <a:gd name="connsiteX4" fmla="*/ 3466874 w 3622130"/>
                <a:gd name="connsiteY4" fmla="*/ 2305902 h 2305902"/>
                <a:gd name="connsiteX5" fmla="*/ 545 w 3622130"/>
                <a:gd name="connsiteY5" fmla="*/ 2305902 h 2305902"/>
                <a:gd name="connsiteX6" fmla="*/ 0 w 3622130"/>
                <a:gd name="connsiteY6" fmla="*/ 2305792 h 2305902"/>
                <a:gd name="connsiteX7" fmla="*/ 0 w 3622130"/>
                <a:gd name="connsiteY7" fmla="*/ 110 h 2305902"/>
                <a:gd name="connsiteX8" fmla="*/ 545 w 3622130"/>
                <a:gd name="connsiteY8" fmla="*/ 0 h 230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2130" h="2305902">
                  <a:moveTo>
                    <a:pt x="545" y="0"/>
                  </a:moveTo>
                  <a:lnTo>
                    <a:pt x="3466874" y="0"/>
                  </a:lnTo>
                  <a:cubicBezTo>
                    <a:pt x="3552620" y="0"/>
                    <a:pt x="3622130" y="69510"/>
                    <a:pt x="3622130" y="155256"/>
                  </a:cubicBezTo>
                  <a:lnTo>
                    <a:pt x="3622130" y="2150646"/>
                  </a:lnTo>
                  <a:cubicBezTo>
                    <a:pt x="3622130" y="2236392"/>
                    <a:pt x="3552620" y="2305902"/>
                    <a:pt x="3466874" y="2305902"/>
                  </a:cubicBezTo>
                  <a:lnTo>
                    <a:pt x="545" y="2305902"/>
                  </a:lnTo>
                  <a:lnTo>
                    <a:pt x="0" y="2305792"/>
                  </a:lnTo>
                  <a:lnTo>
                    <a:pt x="0" y="110"/>
                  </a:lnTo>
                  <a:lnTo>
                    <a:pt x="545" y="0"/>
                  </a:lnTo>
                  <a:close/>
                </a:path>
              </a:pathLst>
            </a:custGeom>
            <a:noFill/>
            <a:ln w="25400">
              <a:solidFill>
                <a:schemeClr val="accent4">
                  <a:alpha val="50295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3B32C334-9F4A-D84E-A25D-90DCEFA1C2A8}"/>
                </a:ext>
              </a:extLst>
            </p:cNvPr>
            <p:cNvCxnSpPr/>
            <p:nvPr userDrawn="1"/>
          </p:nvCxnSpPr>
          <p:spPr>
            <a:xfrm>
              <a:off x="3508905" y="492716"/>
              <a:ext cx="0" cy="230590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52BE980-B2F9-EC4C-BCC1-EBDCAEC72AF0}"/>
              </a:ext>
            </a:extLst>
          </p:cNvPr>
          <p:cNvGrpSpPr/>
          <p:nvPr/>
        </p:nvGrpSpPr>
        <p:grpSpPr>
          <a:xfrm>
            <a:off x="7596147" y="3429000"/>
            <a:ext cx="3622130" cy="2305902"/>
            <a:chOff x="3508905" y="492716"/>
            <a:chExt cx="3622130" cy="2305902"/>
          </a:xfrm>
        </p:grpSpPr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F30BEC38-F598-B243-B35E-CEE6BC630B38}"/>
                </a:ext>
              </a:extLst>
            </p:cNvPr>
            <p:cNvSpPr/>
            <p:nvPr userDrawn="1"/>
          </p:nvSpPr>
          <p:spPr>
            <a:xfrm>
              <a:off x="3508905" y="492716"/>
              <a:ext cx="3622130" cy="2305902"/>
            </a:xfrm>
            <a:custGeom>
              <a:avLst/>
              <a:gdLst>
                <a:gd name="connsiteX0" fmla="*/ 545 w 3622130"/>
                <a:gd name="connsiteY0" fmla="*/ 0 h 2305902"/>
                <a:gd name="connsiteX1" fmla="*/ 3466874 w 3622130"/>
                <a:gd name="connsiteY1" fmla="*/ 0 h 2305902"/>
                <a:gd name="connsiteX2" fmla="*/ 3622130 w 3622130"/>
                <a:gd name="connsiteY2" fmla="*/ 155256 h 2305902"/>
                <a:gd name="connsiteX3" fmla="*/ 3622130 w 3622130"/>
                <a:gd name="connsiteY3" fmla="*/ 2150646 h 2305902"/>
                <a:gd name="connsiteX4" fmla="*/ 3466874 w 3622130"/>
                <a:gd name="connsiteY4" fmla="*/ 2305902 h 2305902"/>
                <a:gd name="connsiteX5" fmla="*/ 545 w 3622130"/>
                <a:gd name="connsiteY5" fmla="*/ 2305902 h 2305902"/>
                <a:gd name="connsiteX6" fmla="*/ 0 w 3622130"/>
                <a:gd name="connsiteY6" fmla="*/ 2305792 h 2305902"/>
                <a:gd name="connsiteX7" fmla="*/ 0 w 3622130"/>
                <a:gd name="connsiteY7" fmla="*/ 110 h 2305902"/>
                <a:gd name="connsiteX8" fmla="*/ 545 w 3622130"/>
                <a:gd name="connsiteY8" fmla="*/ 0 h 230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2130" h="2305902">
                  <a:moveTo>
                    <a:pt x="545" y="0"/>
                  </a:moveTo>
                  <a:lnTo>
                    <a:pt x="3466874" y="0"/>
                  </a:lnTo>
                  <a:cubicBezTo>
                    <a:pt x="3552620" y="0"/>
                    <a:pt x="3622130" y="69510"/>
                    <a:pt x="3622130" y="155256"/>
                  </a:cubicBezTo>
                  <a:lnTo>
                    <a:pt x="3622130" y="2150646"/>
                  </a:lnTo>
                  <a:cubicBezTo>
                    <a:pt x="3622130" y="2236392"/>
                    <a:pt x="3552620" y="2305902"/>
                    <a:pt x="3466874" y="2305902"/>
                  </a:cubicBezTo>
                  <a:lnTo>
                    <a:pt x="545" y="2305902"/>
                  </a:lnTo>
                  <a:lnTo>
                    <a:pt x="0" y="2305792"/>
                  </a:lnTo>
                  <a:lnTo>
                    <a:pt x="0" y="110"/>
                  </a:lnTo>
                  <a:lnTo>
                    <a:pt x="545" y="0"/>
                  </a:lnTo>
                  <a:close/>
                </a:path>
              </a:pathLst>
            </a:custGeom>
            <a:noFill/>
            <a:ln w="25400">
              <a:solidFill>
                <a:schemeClr val="accent4">
                  <a:alpha val="50295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750546D4-22FE-9B41-903F-AFD4650E164A}"/>
                </a:ext>
              </a:extLst>
            </p:cNvPr>
            <p:cNvCxnSpPr/>
            <p:nvPr userDrawn="1"/>
          </p:nvCxnSpPr>
          <p:spPr>
            <a:xfrm>
              <a:off x="3508905" y="492716"/>
              <a:ext cx="0" cy="230590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B66E85C-7B74-6946-A9B4-62EE61A87858}"/>
              </a:ext>
            </a:extLst>
          </p:cNvPr>
          <p:cNvGrpSpPr/>
          <p:nvPr/>
        </p:nvGrpSpPr>
        <p:grpSpPr>
          <a:xfrm>
            <a:off x="3508905" y="3450386"/>
            <a:ext cx="3622130" cy="2305902"/>
            <a:chOff x="3508905" y="492716"/>
            <a:chExt cx="3622130" cy="2305902"/>
          </a:xfrm>
        </p:grpSpPr>
        <p:sp>
          <p:nvSpPr>
            <p:cNvPr id="19" name="Forma Livre 18">
              <a:extLst>
                <a:ext uri="{FF2B5EF4-FFF2-40B4-BE49-F238E27FC236}">
                  <a16:creationId xmlns:a16="http://schemas.microsoft.com/office/drawing/2014/main" id="{7F8488A7-0135-9D46-91EB-D35FCD2D3C3D}"/>
                </a:ext>
              </a:extLst>
            </p:cNvPr>
            <p:cNvSpPr/>
            <p:nvPr userDrawn="1"/>
          </p:nvSpPr>
          <p:spPr>
            <a:xfrm>
              <a:off x="3508905" y="492716"/>
              <a:ext cx="3622130" cy="2305902"/>
            </a:xfrm>
            <a:custGeom>
              <a:avLst/>
              <a:gdLst>
                <a:gd name="connsiteX0" fmla="*/ 545 w 3622130"/>
                <a:gd name="connsiteY0" fmla="*/ 0 h 2305902"/>
                <a:gd name="connsiteX1" fmla="*/ 3466874 w 3622130"/>
                <a:gd name="connsiteY1" fmla="*/ 0 h 2305902"/>
                <a:gd name="connsiteX2" fmla="*/ 3622130 w 3622130"/>
                <a:gd name="connsiteY2" fmla="*/ 155256 h 2305902"/>
                <a:gd name="connsiteX3" fmla="*/ 3622130 w 3622130"/>
                <a:gd name="connsiteY3" fmla="*/ 2150646 h 2305902"/>
                <a:gd name="connsiteX4" fmla="*/ 3466874 w 3622130"/>
                <a:gd name="connsiteY4" fmla="*/ 2305902 h 2305902"/>
                <a:gd name="connsiteX5" fmla="*/ 545 w 3622130"/>
                <a:gd name="connsiteY5" fmla="*/ 2305902 h 2305902"/>
                <a:gd name="connsiteX6" fmla="*/ 0 w 3622130"/>
                <a:gd name="connsiteY6" fmla="*/ 2305792 h 2305902"/>
                <a:gd name="connsiteX7" fmla="*/ 0 w 3622130"/>
                <a:gd name="connsiteY7" fmla="*/ 110 h 2305902"/>
                <a:gd name="connsiteX8" fmla="*/ 545 w 3622130"/>
                <a:gd name="connsiteY8" fmla="*/ 0 h 230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2130" h="2305902">
                  <a:moveTo>
                    <a:pt x="545" y="0"/>
                  </a:moveTo>
                  <a:lnTo>
                    <a:pt x="3466874" y="0"/>
                  </a:lnTo>
                  <a:cubicBezTo>
                    <a:pt x="3552620" y="0"/>
                    <a:pt x="3622130" y="69510"/>
                    <a:pt x="3622130" y="155256"/>
                  </a:cubicBezTo>
                  <a:lnTo>
                    <a:pt x="3622130" y="2150646"/>
                  </a:lnTo>
                  <a:cubicBezTo>
                    <a:pt x="3622130" y="2236392"/>
                    <a:pt x="3552620" y="2305902"/>
                    <a:pt x="3466874" y="2305902"/>
                  </a:cubicBezTo>
                  <a:lnTo>
                    <a:pt x="545" y="2305902"/>
                  </a:lnTo>
                  <a:lnTo>
                    <a:pt x="0" y="2305792"/>
                  </a:lnTo>
                  <a:lnTo>
                    <a:pt x="0" y="110"/>
                  </a:lnTo>
                  <a:lnTo>
                    <a:pt x="545" y="0"/>
                  </a:lnTo>
                  <a:close/>
                </a:path>
              </a:pathLst>
            </a:custGeom>
            <a:noFill/>
            <a:ln w="25400">
              <a:solidFill>
                <a:schemeClr val="accent4">
                  <a:alpha val="50295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732621B8-73F0-B04F-A608-047EB9303871}"/>
                </a:ext>
              </a:extLst>
            </p:cNvPr>
            <p:cNvCxnSpPr/>
            <p:nvPr userDrawn="1"/>
          </p:nvCxnSpPr>
          <p:spPr>
            <a:xfrm>
              <a:off x="3508905" y="492716"/>
              <a:ext cx="0" cy="230590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83" descr="Usuários estrutura de tópicos">
            <a:extLst>
              <a:ext uri="{FF2B5EF4-FFF2-40B4-BE49-F238E27FC236}">
                <a16:creationId xmlns:a16="http://schemas.microsoft.com/office/drawing/2014/main" id="{0FE13F7D-C26A-C144-AA6E-2A2171E2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7711" y="492716"/>
            <a:ext cx="914400" cy="914400"/>
          </a:xfrm>
          <a:prstGeom prst="rect">
            <a:avLst/>
          </a:prstGeom>
        </p:spPr>
      </p:pic>
      <p:pic>
        <p:nvPicPr>
          <p:cNvPr id="22" name="Gráfico 98" descr="Gráfico de tendência descendente estrutura de tópicos">
            <a:extLst>
              <a:ext uri="{FF2B5EF4-FFF2-40B4-BE49-F238E27FC236}">
                <a16:creationId xmlns:a16="http://schemas.microsoft.com/office/drawing/2014/main" id="{A643E9EE-3F55-5B41-A583-502971691E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840" y="492716"/>
            <a:ext cx="914400" cy="914400"/>
          </a:xfrm>
          <a:prstGeom prst="rect">
            <a:avLst/>
          </a:prstGeom>
        </p:spPr>
      </p:pic>
      <p:pic>
        <p:nvPicPr>
          <p:cNvPr id="23" name="Gráfico 62" descr="Dinheiro estrutura de tópicos">
            <a:extLst>
              <a:ext uri="{FF2B5EF4-FFF2-40B4-BE49-F238E27FC236}">
                <a16:creationId xmlns:a16="http://schemas.microsoft.com/office/drawing/2014/main" id="{A1B423B8-9B5C-E946-80CA-DA371F93629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2839" y="3373818"/>
            <a:ext cx="914400" cy="914400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707710" y="3559629"/>
            <a:ext cx="1147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17</a:t>
            </a:r>
            <a:endParaRPr lang="en-US" dirty="0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ED02DC7B-6BA7-E3C0-8D45-4349D0B692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1677" y="6123925"/>
            <a:ext cx="2869513" cy="482346"/>
          </a:xfrm>
        </p:spPr>
        <p:txBody>
          <a:bodyPr/>
          <a:lstStyle/>
          <a:p>
            <a:r>
              <a:rPr lang="es-CO" dirty="0"/>
              <a:t>ESTRATEGIAS PARA 2° Cuat. - 2025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8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es-ES" dirty="0"/>
              <a:t>Agenda de la Reunión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Ene 2024 – Abr 2025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Evaluar resultados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3027304" y="1919047"/>
            <a:ext cx="1008398" cy="384687"/>
          </a:xfrm>
          <a:ln>
            <a:noFill/>
          </a:ln>
          <a:effectLst/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A partir del estado actual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Identificar oportunidades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5"/>
          </p:nvPr>
        </p:nvSpPr>
        <p:spPr>
          <a:xfrm>
            <a:off x="3027304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02</a:t>
            </a:r>
            <a:endParaRPr lang="en-U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Posibles complicaciones</a:t>
            </a:r>
            <a:endParaRPr lang="en-U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Analizar impacto</a:t>
            </a:r>
            <a:endParaRPr lang="en-U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8"/>
          </p:nvPr>
        </p:nvSpPr>
        <p:spPr>
          <a:xfrm>
            <a:off x="3027304" y="4969465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03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Recomendaciones en orden de impacto</a:t>
            </a:r>
            <a:endParaRPr lang="en-U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Priorizar acciones</a:t>
            </a:r>
            <a:endParaRPr lang="en-U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1"/>
          </p:nvPr>
        </p:nvSpPr>
        <p:spPr>
          <a:xfrm>
            <a:off x="7420218" y="1919047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04</a:t>
            </a:r>
            <a:endParaRPr lang="en-U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Para departamentos responsables</a:t>
            </a:r>
            <a:endParaRPr lang="en-U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/>
              <a:t>Planificar los próximos pasos</a:t>
            </a:r>
            <a:endParaRPr lang="en-U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4"/>
          </p:nvPr>
        </p:nvSpPr>
        <p:spPr>
          <a:xfrm>
            <a:off x="7420218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05</a:t>
            </a:r>
            <a:endParaRPr lang="en-US" dirty="0"/>
          </a:p>
        </p:txBody>
      </p:sp>
      <p:sp>
        <p:nvSpPr>
          <p:cNvPr id="21" name="Rectángulo 20"/>
          <p:cNvSpPr/>
          <p:nvPr/>
        </p:nvSpPr>
        <p:spPr>
          <a:xfrm>
            <a:off x="3056042" y="1486848"/>
            <a:ext cx="4291738" cy="2928552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/>
          <p:cNvSpPr/>
          <p:nvPr/>
        </p:nvSpPr>
        <p:spPr>
          <a:xfrm>
            <a:off x="7319045" y="1486848"/>
            <a:ext cx="4291738" cy="2928552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2563" y="492716"/>
            <a:ext cx="10515600" cy="882305"/>
          </a:xfrm>
        </p:spPr>
        <p:txBody>
          <a:bodyPr/>
          <a:lstStyle/>
          <a:p>
            <a:r>
              <a:rPr lang="es-ES" dirty="0"/>
              <a:t>Impactos: </a:t>
            </a:r>
            <a:r>
              <a:rPr lang="es-ES" b="0" dirty="0"/>
              <a:t>Cierre de operaciones en Chile</a:t>
            </a:r>
            <a:endParaRPr lang="en-US" b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3"/>
          </p:nvPr>
        </p:nvSpPr>
        <p:spPr>
          <a:xfrm>
            <a:off x="3620624" y="6123925"/>
            <a:ext cx="3138465" cy="482346"/>
          </a:xfrm>
        </p:spPr>
        <p:txBody>
          <a:bodyPr/>
          <a:lstStyle/>
          <a:p>
            <a:r>
              <a:rPr lang="es-ES" dirty="0"/>
              <a:t>Analizar impacto</a:t>
            </a:r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715552057"/>
              </p:ext>
            </p:extLst>
          </p:nvPr>
        </p:nvGraphicFramePr>
        <p:xfrm>
          <a:off x="1219200" y="1491343"/>
          <a:ext cx="9666513" cy="41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19</a:t>
            </a:r>
            <a:endParaRPr lang="en-US" dirty="0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F36255B-1574-61BE-A81B-E3D352E8E8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2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92147" y="1524071"/>
            <a:ext cx="10450210" cy="2763723"/>
          </a:xfrm>
        </p:spPr>
        <p:txBody>
          <a:bodyPr/>
          <a:lstStyle/>
          <a:p>
            <a:pPr algn="l"/>
            <a:r>
              <a:rPr lang="es-ES" sz="4400" dirty="0"/>
              <a:t>Iniciar </a:t>
            </a:r>
            <a:r>
              <a:rPr lang="es-ES" sz="4400" u="heavy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las acciones necesarias</a:t>
            </a:r>
            <a:r>
              <a:rPr lang="es-E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 </a:t>
            </a:r>
            <a:r>
              <a:rPr lang="es-ES" sz="4400" dirty="0"/>
              <a:t>para minimizar los riesgos en el escenario de crisis.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09558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8132" y="492716"/>
            <a:ext cx="11127554" cy="882305"/>
          </a:xfrm>
        </p:spPr>
        <p:txBody>
          <a:bodyPr/>
          <a:lstStyle/>
          <a:p>
            <a:r>
              <a:rPr lang="es-ES" dirty="0"/>
              <a:t>Impacto Financiero</a:t>
            </a:r>
            <a:endParaRPr lang="en-US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8A1E5654-02DB-A049-B686-DA00E028905F}"/>
              </a:ext>
            </a:extLst>
          </p:cNvPr>
          <p:cNvSpPr txBox="1">
            <a:spLocks/>
          </p:cNvSpPr>
          <p:nvPr/>
        </p:nvSpPr>
        <p:spPr>
          <a:xfrm>
            <a:off x="618132" y="1375021"/>
            <a:ext cx="11127554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Proyecciones para 2025</a:t>
            </a:r>
          </a:p>
        </p:txBody>
      </p:sp>
      <p:sp>
        <p:nvSpPr>
          <p:cNvPr id="6" name="Elipse 5"/>
          <p:cNvSpPr/>
          <p:nvPr/>
        </p:nvSpPr>
        <p:spPr>
          <a:xfrm>
            <a:off x="618132" y="2166257"/>
            <a:ext cx="513982" cy="435429"/>
          </a:xfrm>
          <a:prstGeom prst="ellipse">
            <a:avLst/>
          </a:prstGeom>
          <a:ln>
            <a:solidFill>
              <a:srgbClr val="5D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1</a:t>
            </a:r>
            <a:endParaRPr lang="en-US" sz="2400" b="1" dirty="0"/>
          </a:p>
        </p:txBody>
      </p:sp>
      <p:sp>
        <p:nvSpPr>
          <p:cNvPr id="7" name="Elipse 6"/>
          <p:cNvSpPr/>
          <p:nvPr/>
        </p:nvSpPr>
        <p:spPr>
          <a:xfrm>
            <a:off x="618132" y="3050226"/>
            <a:ext cx="513982" cy="435429"/>
          </a:xfrm>
          <a:prstGeom prst="ellipse">
            <a:avLst/>
          </a:prstGeom>
          <a:ln>
            <a:solidFill>
              <a:srgbClr val="5D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2</a:t>
            </a:r>
            <a:endParaRPr lang="en-US" sz="2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1219200" y="2166257"/>
            <a:ext cx="660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Reducción de descuentos del (7-8%) al 5% de los ingresos brutos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9731828" y="2166257"/>
            <a:ext cx="12083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+ $ 2,5 Mi</a:t>
            </a:r>
            <a:endParaRPr lang="en-US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32114" y="3045497"/>
            <a:ext cx="660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Aumentamos la representación de las ventas online para 5% de la facturación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731828" y="3054063"/>
            <a:ext cx="12083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+ $ 7 Mi</a:t>
            </a:r>
            <a:endParaRPr lang="en-US" b="1" dirty="0"/>
          </a:p>
        </p:txBody>
      </p:sp>
      <p:cxnSp>
        <p:nvCxnSpPr>
          <p:cNvPr id="14" name="Conector recto 13"/>
          <p:cNvCxnSpPr/>
          <p:nvPr/>
        </p:nvCxnSpPr>
        <p:spPr>
          <a:xfrm flipV="1">
            <a:off x="9280070" y="3973286"/>
            <a:ext cx="2111829" cy="108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9731828" y="4180897"/>
            <a:ext cx="1208314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+ $ 7 Mi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20</a:t>
            </a:r>
            <a:endParaRPr lang="en-US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82C719E1-F893-0AEF-1EB0-C57EDD46BB6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20624" y="6123925"/>
            <a:ext cx="3138465" cy="482346"/>
          </a:xfrm>
        </p:spPr>
        <p:txBody>
          <a:bodyPr/>
          <a:lstStyle/>
          <a:p>
            <a:r>
              <a:rPr lang="es-ES" dirty="0"/>
              <a:t>Analizar impacto</a:t>
            </a:r>
            <a:endParaRPr lang="en-US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DA6156BC-B9E0-7B0B-6C2E-94EAF5986D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74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es-ES" dirty="0"/>
              <a:t>Agenda de la Reunión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Ene 2024 – Abr 2025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Evaluar resultados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3027304" y="1919047"/>
            <a:ext cx="1008398" cy="384687"/>
          </a:xfrm>
          <a:ln>
            <a:noFill/>
          </a:ln>
          <a:effectLst/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A partir del estado actual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Identificar oportunidades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5"/>
          </p:nvPr>
        </p:nvSpPr>
        <p:spPr>
          <a:xfrm>
            <a:off x="3027304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02</a:t>
            </a:r>
            <a:endParaRPr lang="en-U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Posibles complicaciones</a:t>
            </a:r>
            <a:endParaRPr lang="en-U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Analizar impacto</a:t>
            </a:r>
            <a:endParaRPr lang="en-U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8"/>
          </p:nvPr>
        </p:nvSpPr>
        <p:spPr>
          <a:xfrm>
            <a:off x="3027304" y="4969465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03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Recomendaciones en orden de impacto</a:t>
            </a:r>
            <a:endParaRPr lang="en-U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Priorizar acciones</a:t>
            </a:r>
            <a:endParaRPr lang="en-U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1"/>
          </p:nvPr>
        </p:nvSpPr>
        <p:spPr>
          <a:xfrm>
            <a:off x="7420218" y="1919047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04</a:t>
            </a:r>
            <a:endParaRPr lang="en-U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Para departamentos responsables</a:t>
            </a:r>
            <a:endParaRPr lang="en-U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/>
              <a:t>Planificar los próximos pasos</a:t>
            </a:r>
            <a:endParaRPr lang="en-U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4"/>
          </p:nvPr>
        </p:nvSpPr>
        <p:spPr>
          <a:xfrm>
            <a:off x="7420218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05</a:t>
            </a:r>
            <a:endParaRPr lang="en-US" dirty="0"/>
          </a:p>
        </p:txBody>
      </p:sp>
      <p:sp>
        <p:nvSpPr>
          <p:cNvPr id="21" name="Rectángulo 20"/>
          <p:cNvSpPr/>
          <p:nvPr/>
        </p:nvSpPr>
        <p:spPr>
          <a:xfrm>
            <a:off x="3126792" y="1637074"/>
            <a:ext cx="4291738" cy="1211120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/>
          <p:cNvSpPr/>
          <p:nvPr/>
        </p:nvSpPr>
        <p:spPr>
          <a:xfrm>
            <a:off x="3027304" y="3236776"/>
            <a:ext cx="4291738" cy="2692548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ángulo 22"/>
          <p:cNvSpPr/>
          <p:nvPr/>
        </p:nvSpPr>
        <p:spPr>
          <a:xfrm>
            <a:off x="7420217" y="3427685"/>
            <a:ext cx="4291738" cy="1211120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5B9C19A-7857-6840-A717-7EFCC1BA248D}"/>
              </a:ext>
            </a:extLst>
          </p:cNvPr>
          <p:cNvSpPr/>
          <p:nvPr/>
        </p:nvSpPr>
        <p:spPr>
          <a:xfrm>
            <a:off x="835360" y="1750979"/>
            <a:ext cx="3450890" cy="39418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8B3983D-2480-114E-97F8-C5AE75A5D2AA}"/>
              </a:ext>
            </a:extLst>
          </p:cNvPr>
          <p:cNvSpPr/>
          <p:nvPr/>
        </p:nvSpPr>
        <p:spPr>
          <a:xfrm>
            <a:off x="4454864" y="1750979"/>
            <a:ext cx="3450890" cy="39418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9C36106-A100-2B4A-9F89-2CCD3BC9A0F7}"/>
              </a:ext>
            </a:extLst>
          </p:cNvPr>
          <p:cNvSpPr/>
          <p:nvPr/>
        </p:nvSpPr>
        <p:spPr>
          <a:xfrm>
            <a:off x="8074363" y="1750979"/>
            <a:ext cx="3450890" cy="39418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289318-FA13-4B4A-9475-9DBA9453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63" y="473106"/>
            <a:ext cx="10858648" cy="882305"/>
          </a:xfrm>
        </p:spPr>
        <p:txBody>
          <a:bodyPr/>
          <a:lstStyle/>
          <a:p>
            <a:r>
              <a:rPr lang="pt-BR" dirty="0"/>
              <a:t>Próximos </a:t>
            </a:r>
            <a:r>
              <a:rPr lang="es-AR" dirty="0"/>
              <a:t>pasos</a:t>
            </a:r>
            <a:r>
              <a:rPr lang="pt-BR" dirty="0"/>
              <a:t> a seguir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6D784FF-9DB8-6F41-8573-8A349523B3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/>
              <a:t>Evaluar los altos costos para atender a las Grandes Empresas.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CF86651-CB91-1C4E-B675-31419D9425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ANÁLISIS DE CLIENTES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1FF9842A-B257-A047-8FA3-014256BF5A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/>
              <a:t>Evaluar la demanda de los clientes para el producto 1 y recopilar comentarios.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30B8794-A6AF-9E4E-BD83-2EC73C31FFD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REVISAR PORTAFOLIO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D7425044-3D08-194B-AC33-FF478AB8C5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AR" dirty="0"/>
              <a:t>Crear programa piloto de Inversión en Alemania.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A6280C2-07A4-1D4B-96A0-9BDB049E11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VENTAS EN LÍNEA</a:t>
            </a:r>
          </a:p>
        </p:txBody>
      </p:sp>
      <p:pic>
        <p:nvPicPr>
          <p:cNvPr id="19" name="Marcador de posición de imagen 18"/>
          <p:cNvPicPr>
            <a:picLocks noGrp="1" noChangeAspect="1"/>
          </p:cNvPicPr>
          <p:nvPr>
            <p:ph type="pic" sz="quarter" idx="3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3" b="8503"/>
          <a:stretch>
            <a:fillRect/>
          </a:stretch>
        </p:blipFill>
        <p:spPr/>
      </p:pic>
      <p:pic>
        <p:nvPicPr>
          <p:cNvPr id="4" name="Marcador de posición de imagen 3"/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5" b="8505"/>
          <a:stretch>
            <a:fillRect/>
          </a:stretch>
        </p:blipFill>
        <p:spPr/>
      </p:pic>
      <p:pic>
        <p:nvPicPr>
          <p:cNvPr id="3" name="Marcador de posición de imagen 2"/>
          <p:cNvPicPr>
            <a:picLocks noGrp="1" noChangeAspect="1"/>
          </p:cNvPicPr>
          <p:nvPr>
            <p:ph type="pic" sz="quarter" idx="33"/>
          </p:nvPr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4" b="8464"/>
          <a:stretch>
            <a:fillRect/>
          </a:stretch>
        </p:blipFill>
        <p:spPr>
          <a:blipFill dpi="0" rotWithShape="1">
            <a:blip r:embed="rId6">
              <a:alphaModFix amt="26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</p:spPr>
      </p:pic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9B61B849-7FF0-BA24-DD66-6C0FE5CA3E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9738" y="6123925"/>
            <a:ext cx="3138465" cy="482346"/>
          </a:xfrm>
        </p:spPr>
        <p:txBody>
          <a:bodyPr/>
          <a:lstStyle/>
          <a:p>
            <a:r>
              <a:rPr lang="es-AR" dirty="0"/>
              <a:t>Priorizar acciones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</a:t>
            </a:r>
            <a:endParaRPr lang="en-U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046FF605-93C1-F428-B88E-D81945A23A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1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B4F163B-6184-9F44-97AE-F0D0BC6C3F29}"/>
              </a:ext>
            </a:extLst>
          </p:cNvPr>
          <p:cNvGrpSpPr/>
          <p:nvPr/>
        </p:nvGrpSpPr>
        <p:grpSpPr>
          <a:xfrm>
            <a:off x="9084539" y="1867252"/>
            <a:ext cx="2578309" cy="3868906"/>
            <a:chOff x="835360" y="1823935"/>
            <a:chExt cx="2578309" cy="3868906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B3FED510-A611-3943-9D9B-EE527E8D2F71}"/>
                </a:ext>
              </a:extLst>
            </p:cNvPr>
            <p:cNvSpPr/>
            <p:nvPr userDrawn="1"/>
          </p:nvSpPr>
          <p:spPr>
            <a:xfrm>
              <a:off x="835360" y="2370630"/>
              <a:ext cx="2578309" cy="3322211"/>
            </a:xfrm>
            <a:prstGeom prst="rect">
              <a:avLst/>
            </a:prstGeom>
            <a:solidFill>
              <a:schemeClr val="bg1">
                <a:lumMod val="90000"/>
                <a:alpha val="2983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Arredondado 26">
              <a:extLst>
                <a:ext uri="{FF2B5EF4-FFF2-40B4-BE49-F238E27FC236}">
                  <a16:creationId xmlns:a16="http://schemas.microsoft.com/office/drawing/2014/main" id="{7BC38F8F-4DF8-6347-A062-E1D77C6453C3}"/>
                </a:ext>
              </a:extLst>
            </p:cNvPr>
            <p:cNvSpPr/>
            <p:nvPr userDrawn="1"/>
          </p:nvSpPr>
          <p:spPr>
            <a:xfrm rot="2700000">
              <a:off x="1547392" y="1823935"/>
              <a:ext cx="1154243" cy="115424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59C4CC64-A3B3-BB45-8B4F-1B074CC7A2F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648676" y="5377843"/>
              <a:ext cx="951677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E9D5A2E-F21E-3441-9CB7-1F869F412A5C}"/>
              </a:ext>
            </a:extLst>
          </p:cNvPr>
          <p:cNvGrpSpPr/>
          <p:nvPr/>
        </p:nvGrpSpPr>
        <p:grpSpPr>
          <a:xfrm>
            <a:off x="6339942" y="1867252"/>
            <a:ext cx="2578309" cy="3868906"/>
            <a:chOff x="835360" y="1823935"/>
            <a:chExt cx="2578309" cy="3868906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5923FB2-0478-514A-9CFE-3D3799348736}"/>
                </a:ext>
              </a:extLst>
            </p:cNvPr>
            <p:cNvSpPr/>
            <p:nvPr userDrawn="1"/>
          </p:nvSpPr>
          <p:spPr>
            <a:xfrm>
              <a:off x="835360" y="2370630"/>
              <a:ext cx="2578309" cy="3322211"/>
            </a:xfrm>
            <a:prstGeom prst="rect">
              <a:avLst/>
            </a:prstGeom>
            <a:solidFill>
              <a:schemeClr val="bg1">
                <a:lumMod val="90000"/>
                <a:alpha val="2983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Arredondado 22">
              <a:extLst>
                <a:ext uri="{FF2B5EF4-FFF2-40B4-BE49-F238E27FC236}">
                  <a16:creationId xmlns:a16="http://schemas.microsoft.com/office/drawing/2014/main" id="{C58B234D-3AA6-F246-A103-9CF4DAF5BCF0}"/>
                </a:ext>
              </a:extLst>
            </p:cNvPr>
            <p:cNvSpPr/>
            <p:nvPr userDrawn="1"/>
          </p:nvSpPr>
          <p:spPr>
            <a:xfrm rot="2700000">
              <a:off x="1547392" y="1823935"/>
              <a:ext cx="1154243" cy="115424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106E874E-BA8B-3044-8FD1-C7F75B040D6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648676" y="5377843"/>
              <a:ext cx="951677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9678588-1676-1E4D-8510-2AABCA861EB5}"/>
              </a:ext>
            </a:extLst>
          </p:cNvPr>
          <p:cNvGrpSpPr/>
          <p:nvPr/>
        </p:nvGrpSpPr>
        <p:grpSpPr>
          <a:xfrm>
            <a:off x="3595343" y="1867252"/>
            <a:ext cx="2578309" cy="3868906"/>
            <a:chOff x="835360" y="1823935"/>
            <a:chExt cx="2578309" cy="3868906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7ABE458-72C7-C84C-86EB-A81E94189259}"/>
                </a:ext>
              </a:extLst>
            </p:cNvPr>
            <p:cNvSpPr/>
            <p:nvPr userDrawn="1"/>
          </p:nvSpPr>
          <p:spPr>
            <a:xfrm>
              <a:off x="835360" y="2370630"/>
              <a:ext cx="2578309" cy="3322211"/>
            </a:xfrm>
            <a:prstGeom prst="rect">
              <a:avLst/>
            </a:prstGeom>
            <a:solidFill>
              <a:schemeClr val="bg1">
                <a:lumMod val="90000"/>
                <a:alpha val="2983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Arredondado 18">
              <a:extLst>
                <a:ext uri="{FF2B5EF4-FFF2-40B4-BE49-F238E27FC236}">
                  <a16:creationId xmlns:a16="http://schemas.microsoft.com/office/drawing/2014/main" id="{B122D4A0-1138-4347-ABA8-0386FD7BBEA4}"/>
                </a:ext>
              </a:extLst>
            </p:cNvPr>
            <p:cNvSpPr/>
            <p:nvPr userDrawn="1"/>
          </p:nvSpPr>
          <p:spPr>
            <a:xfrm rot="2700000">
              <a:off x="1547392" y="1823935"/>
              <a:ext cx="1154243" cy="115424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5AEE29E0-37CC-9E49-A881-1BFBF96506C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648676" y="5377843"/>
              <a:ext cx="951677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163243F-D82B-F041-9364-249FBB33C02A}"/>
              </a:ext>
            </a:extLst>
          </p:cNvPr>
          <p:cNvGrpSpPr/>
          <p:nvPr/>
        </p:nvGrpSpPr>
        <p:grpSpPr>
          <a:xfrm>
            <a:off x="838198" y="1867252"/>
            <a:ext cx="2578309" cy="3868906"/>
            <a:chOff x="835360" y="1823935"/>
            <a:chExt cx="2578309" cy="386890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D8CA8152-86BC-AC4A-A2D1-D9CF90D39177}"/>
                </a:ext>
              </a:extLst>
            </p:cNvPr>
            <p:cNvSpPr/>
            <p:nvPr userDrawn="1"/>
          </p:nvSpPr>
          <p:spPr>
            <a:xfrm>
              <a:off x="835360" y="2370630"/>
              <a:ext cx="2578309" cy="3322211"/>
            </a:xfrm>
            <a:prstGeom prst="rect">
              <a:avLst/>
            </a:prstGeom>
            <a:solidFill>
              <a:schemeClr val="bg1">
                <a:lumMod val="90000"/>
                <a:alpha val="2983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Arredondado 14">
              <a:extLst>
                <a:ext uri="{FF2B5EF4-FFF2-40B4-BE49-F238E27FC236}">
                  <a16:creationId xmlns:a16="http://schemas.microsoft.com/office/drawing/2014/main" id="{32EE354D-D7E1-D34A-977A-A5E41E5D606F}"/>
                </a:ext>
              </a:extLst>
            </p:cNvPr>
            <p:cNvSpPr/>
            <p:nvPr userDrawn="1"/>
          </p:nvSpPr>
          <p:spPr>
            <a:xfrm rot="2700000">
              <a:off x="1547392" y="1823935"/>
              <a:ext cx="1154243" cy="115424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E3B40E88-D084-EF44-96A8-D8B33DBD38C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648676" y="5377843"/>
              <a:ext cx="95167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579D84A-06F6-984F-8FA5-DDA65AB0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62" y="460524"/>
            <a:ext cx="10980285" cy="882305"/>
          </a:xfrm>
        </p:spPr>
        <p:txBody>
          <a:bodyPr/>
          <a:lstStyle/>
          <a:p>
            <a:r>
              <a:rPr lang="pt-BR" dirty="0"/>
              <a:t>Programa piloto de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Ventas Online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97D7A4-1177-744F-A9BE-510DEB4AEF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9491" y="3838671"/>
            <a:ext cx="2509562" cy="1204450"/>
          </a:xfrm>
        </p:spPr>
        <p:txBody>
          <a:bodyPr>
            <a:noAutofit/>
          </a:bodyPr>
          <a:lstStyle/>
          <a:p>
            <a:pPr algn="l"/>
            <a:r>
              <a:rPr lang="es-AR" dirty="0"/>
              <a:t>Oficina:  Alaric</a:t>
            </a:r>
          </a:p>
          <a:p>
            <a:pPr algn="l"/>
            <a:r>
              <a:rPr lang="es-AR" dirty="0"/>
              <a:t>Departamento: Marketing</a:t>
            </a:r>
          </a:p>
          <a:p>
            <a:pPr algn="l"/>
            <a:r>
              <a:rPr lang="es-AR" dirty="0"/>
              <a:t>Unidad: </a:t>
            </a:r>
            <a:r>
              <a:rPr lang="en-US" dirty="0"/>
              <a:t>IT-Market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6C20973-3CF4-1147-B48D-738D166330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50088" y="3429000"/>
            <a:ext cx="2354535" cy="38468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Thomas N.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6B741E9A-0CC6-D341-A78C-1F5898EE652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14857" y="3429000"/>
            <a:ext cx="2354535" cy="38468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Lhora J.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994B805-C2AB-FD44-95C6-C6E1E8D5B9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3543" y="3429000"/>
            <a:ext cx="2354535" cy="38468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Christian F.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332947E-C36E-8241-A3B0-36EF130F57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81525" y="3429000"/>
            <a:ext cx="2354535" cy="38468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Miranda G.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6" t="13492" r="29524" b="68254"/>
          <a:stretch/>
        </p:blipFill>
        <p:spPr>
          <a:xfrm>
            <a:off x="1461609" y="1828818"/>
            <a:ext cx="1251827" cy="124110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Espaço Reservado para Texto 4">
            <a:extLst>
              <a:ext uri="{FF2B5EF4-FFF2-40B4-BE49-F238E27FC236}">
                <a16:creationId xmlns:a16="http://schemas.microsoft.com/office/drawing/2014/main" id="{2297D7A4-1177-744F-A9BE-510DEB4AEF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37343" y="3845220"/>
            <a:ext cx="2509562" cy="1204450"/>
          </a:xfrm>
        </p:spPr>
        <p:txBody>
          <a:bodyPr>
            <a:noAutofit/>
          </a:bodyPr>
          <a:lstStyle/>
          <a:p>
            <a:pPr algn="l"/>
            <a:r>
              <a:rPr lang="es-AR" dirty="0"/>
              <a:t>Oficina:  Alaric</a:t>
            </a:r>
          </a:p>
          <a:p>
            <a:pPr algn="l"/>
            <a:r>
              <a:rPr lang="es-AR" dirty="0"/>
              <a:t>Departamento: Ventas</a:t>
            </a:r>
          </a:p>
          <a:p>
            <a:pPr algn="l"/>
            <a:r>
              <a:rPr lang="es-AR" dirty="0"/>
              <a:t>Unidad: Business Leader</a:t>
            </a:r>
          </a:p>
        </p:txBody>
      </p:sp>
      <p:sp>
        <p:nvSpPr>
          <p:cNvPr id="41" name="Espaço Reservado para Texto 4">
            <a:extLst>
              <a:ext uri="{FF2B5EF4-FFF2-40B4-BE49-F238E27FC236}">
                <a16:creationId xmlns:a16="http://schemas.microsoft.com/office/drawing/2014/main" id="{2297D7A4-1177-744F-A9BE-510DEB4AEF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04011" y="3845220"/>
            <a:ext cx="2509562" cy="1204450"/>
          </a:xfrm>
        </p:spPr>
        <p:txBody>
          <a:bodyPr>
            <a:noAutofit/>
          </a:bodyPr>
          <a:lstStyle/>
          <a:p>
            <a:pPr algn="l"/>
            <a:r>
              <a:rPr lang="es-AR" dirty="0"/>
              <a:t>Oficina:  Alaric</a:t>
            </a:r>
          </a:p>
          <a:p>
            <a:pPr algn="l"/>
            <a:r>
              <a:rPr lang="es-AR" dirty="0"/>
              <a:t>Departamento: Customer</a:t>
            </a:r>
          </a:p>
          <a:p>
            <a:pPr algn="l"/>
            <a:r>
              <a:rPr lang="es-AR" dirty="0"/>
              <a:t>Unidad: Business Leader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5397" r="37157" b="65873"/>
          <a:stretch/>
        </p:blipFill>
        <p:spPr>
          <a:xfrm>
            <a:off x="4215610" y="1843205"/>
            <a:ext cx="1272227" cy="12267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Imagen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2" t="5716" r="22804" b="60157"/>
          <a:stretch/>
        </p:blipFill>
        <p:spPr>
          <a:xfrm>
            <a:off x="7005167" y="1834522"/>
            <a:ext cx="1245424" cy="123540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9" name="Espaço Reservado para Texto 4">
            <a:extLst>
              <a:ext uri="{FF2B5EF4-FFF2-40B4-BE49-F238E27FC236}">
                <a16:creationId xmlns:a16="http://schemas.microsoft.com/office/drawing/2014/main" id="{2297D7A4-1177-744F-A9BE-510DEB4AEF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52488" y="3838671"/>
            <a:ext cx="2509562" cy="1204450"/>
          </a:xfrm>
        </p:spPr>
        <p:txBody>
          <a:bodyPr>
            <a:noAutofit/>
          </a:bodyPr>
          <a:lstStyle/>
          <a:p>
            <a:pPr algn="l"/>
            <a:r>
              <a:rPr lang="es-AR" dirty="0"/>
              <a:t>Oficina:  Alaric</a:t>
            </a:r>
          </a:p>
          <a:p>
            <a:pPr algn="l"/>
            <a:r>
              <a:rPr lang="es-AR" dirty="0"/>
              <a:t>Departamento: Ventas</a:t>
            </a:r>
          </a:p>
          <a:p>
            <a:pPr algn="l"/>
            <a:r>
              <a:rPr lang="es-AR" dirty="0"/>
              <a:t>Unidad: Business Leader</a:t>
            </a: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1" t="5873" r="32855" b="71904"/>
          <a:stretch/>
        </p:blipFill>
        <p:spPr>
          <a:xfrm>
            <a:off x="9770738" y="1843205"/>
            <a:ext cx="1234720" cy="121430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1" name="CuadroTexto 50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23</a:t>
            </a:r>
            <a:endParaRPr lang="en-US" dirty="0"/>
          </a:p>
        </p:txBody>
      </p:sp>
      <p:sp>
        <p:nvSpPr>
          <p:cNvPr id="32" name="Espaço Reservado para Texto 2">
            <a:extLst>
              <a:ext uri="{FF2B5EF4-FFF2-40B4-BE49-F238E27FC236}">
                <a16:creationId xmlns:a16="http://schemas.microsoft.com/office/drawing/2014/main" id="{FF7E6AB3-F054-8916-CECC-A80A0AE4692F}"/>
              </a:ext>
            </a:extLst>
          </p:cNvPr>
          <p:cNvSpPr txBox="1">
            <a:spLocks/>
          </p:cNvSpPr>
          <p:nvPr/>
        </p:nvSpPr>
        <p:spPr>
          <a:xfrm>
            <a:off x="3609738" y="6123925"/>
            <a:ext cx="3138465" cy="482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150" b="0" i="0" kern="1200" dirty="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/>
              <a:t>Priorizar acciones</a:t>
            </a:r>
          </a:p>
        </p:txBody>
      </p: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B8DCE806-8B85-AE2B-847D-D4B554018D21}"/>
              </a:ext>
            </a:extLst>
          </p:cNvPr>
          <p:cNvSpPr txBox="1">
            <a:spLocks/>
          </p:cNvSpPr>
          <p:nvPr/>
        </p:nvSpPr>
        <p:spPr>
          <a:xfrm>
            <a:off x="682563" y="6123925"/>
            <a:ext cx="2869513" cy="482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150" b="1" i="0" kern="1200" dirty="0">
                <a:solidFill>
                  <a:schemeClr val="tx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>
                <a:solidFill>
                  <a:srgbClr val="3C3C3C"/>
                </a:solidFill>
              </a:rPr>
              <a:t>ESTRATEGIAS PARA 2° Cuat. - 2025</a:t>
            </a:r>
            <a:endParaRPr lang="en-US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292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es-ES" dirty="0"/>
              <a:t>Agenda de la Reunión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Ene 2024 – Abr 2025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Evaluar resultados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3027304" y="1919047"/>
            <a:ext cx="1008398" cy="384687"/>
          </a:xfrm>
          <a:ln>
            <a:noFill/>
          </a:ln>
          <a:effectLst/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A partir del estado actual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Identificar oportunidades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5"/>
          </p:nvPr>
        </p:nvSpPr>
        <p:spPr>
          <a:xfrm>
            <a:off x="3027304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02</a:t>
            </a:r>
            <a:endParaRPr lang="en-U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Posibles complicaciones</a:t>
            </a:r>
            <a:endParaRPr lang="en-U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Analizar impacto</a:t>
            </a:r>
            <a:endParaRPr lang="en-U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8"/>
          </p:nvPr>
        </p:nvSpPr>
        <p:spPr>
          <a:xfrm>
            <a:off x="3027304" y="4969465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03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Recomendaciones en orden de impacto</a:t>
            </a:r>
            <a:endParaRPr lang="en-U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Priorizar acciones</a:t>
            </a:r>
            <a:endParaRPr lang="en-U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1"/>
          </p:nvPr>
        </p:nvSpPr>
        <p:spPr>
          <a:xfrm>
            <a:off x="7420218" y="1919047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04</a:t>
            </a:r>
            <a:endParaRPr lang="en-U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Para departamentos responsables</a:t>
            </a:r>
            <a:endParaRPr lang="en-U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/>
              <a:t>Planificar los próximos pasos</a:t>
            </a:r>
            <a:endParaRPr lang="en-U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4"/>
          </p:nvPr>
        </p:nvSpPr>
        <p:spPr>
          <a:xfrm>
            <a:off x="7420218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05</a:t>
            </a:r>
            <a:endParaRPr lang="en-US" dirty="0"/>
          </a:p>
        </p:txBody>
      </p:sp>
      <p:sp>
        <p:nvSpPr>
          <p:cNvPr id="21" name="Rectángulo 20"/>
          <p:cNvSpPr/>
          <p:nvPr/>
        </p:nvSpPr>
        <p:spPr>
          <a:xfrm>
            <a:off x="3077893" y="1631113"/>
            <a:ext cx="4291738" cy="1211120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/>
          <p:cNvSpPr/>
          <p:nvPr/>
        </p:nvSpPr>
        <p:spPr>
          <a:xfrm>
            <a:off x="3027304" y="3236776"/>
            <a:ext cx="4291738" cy="2692548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ángulo 22"/>
          <p:cNvSpPr/>
          <p:nvPr/>
        </p:nvSpPr>
        <p:spPr>
          <a:xfrm>
            <a:off x="7420217" y="1828594"/>
            <a:ext cx="4291738" cy="1211120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56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>
                    <a:lumMod val="10000"/>
                  </a:schemeClr>
                </a:solidFill>
              </a:rPr>
              <a:t>Visión general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4006406" y="1802988"/>
            <a:ext cx="3384994" cy="111001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>
                    <a:lumMod val="25000"/>
                  </a:schemeClr>
                </a:solidFill>
              </a:rPr>
              <a:t>Bajo margen de utilidad en Chile, pérdidas en Grandes Empresas y revisión de cartera.</a:t>
            </a:r>
            <a:endParaRPr lang="en-US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4006407" y="1403045"/>
            <a:ext cx="3138465" cy="384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600" dirty="0">
                <a:solidFill>
                  <a:schemeClr val="bg1">
                    <a:lumMod val="25000"/>
                  </a:schemeClr>
                </a:solidFill>
              </a:rPr>
              <a:t>Evaluar resultados</a:t>
            </a:r>
            <a:endParaRPr lang="en-US" sz="16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3027304" y="1407415"/>
            <a:ext cx="1008398" cy="384687"/>
          </a:xfrm>
          <a:ln>
            <a:noFill/>
          </a:ln>
          <a:effectLst/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01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006405" y="3676538"/>
            <a:ext cx="3384994" cy="9522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>
                    <a:lumMod val="25000"/>
                  </a:schemeClr>
                </a:solidFill>
              </a:rPr>
              <a:t>Venta online, foco en principales clientes y nueva política de descuentos.</a:t>
            </a:r>
            <a:endParaRPr lang="en-US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3926843" y="3161226"/>
            <a:ext cx="3138464" cy="5588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s-ES" sz="1600" dirty="0">
                <a:solidFill>
                  <a:schemeClr val="bg1">
                    <a:lumMod val="25000"/>
                  </a:schemeClr>
                </a:solidFill>
              </a:rPr>
              <a:t>Identificar oportunidades</a:t>
            </a:r>
            <a:endParaRPr lang="en-US" sz="16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5"/>
          </p:nvPr>
        </p:nvSpPr>
        <p:spPr>
          <a:xfrm>
            <a:off x="3027304" y="3280966"/>
            <a:ext cx="1008398" cy="384687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02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>
          <a:xfrm>
            <a:off x="4006404" y="5332378"/>
            <a:ext cx="3472081" cy="136233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>
                    <a:lumMod val="25000"/>
                  </a:schemeClr>
                </a:solidFill>
              </a:rPr>
              <a:t>Posibles ahorros de R$ 3 millones en reducción de descuentos y proyección de R$ 7 millones para ventas online. </a:t>
            </a:r>
            <a:endParaRPr lang="en-US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7"/>
          </p:nvPr>
        </p:nvSpPr>
        <p:spPr>
          <a:xfrm>
            <a:off x="4006405" y="4932436"/>
            <a:ext cx="3138465" cy="421808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>
                    <a:lumMod val="25000"/>
                  </a:schemeClr>
                </a:solidFill>
              </a:rPr>
              <a:t>Analizar impacto</a:t>
            </a:r>
            <a:endParaRPr lang="en-US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8"/>
          </p:nvPr>
        </p:nvSpPr>
        <p:spPr>
          <a:xfrm>
            <a:off x="3027304" y="4936806"/>
            <a:ext cx="1008398" cy="421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solidFill>
                  <a:schemeClr val="bg2">
                    <a:lumMod val="25000"/>
                  </a:schemeClr>
                </a:solidFill>
              </a:rPr>
              <a:t>03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9"/>
          </p:nvPr>
        </p:nvSpPr>
        <p:spPr>
          <a:xfrm>
            <a:off x="8573492" y="1802987"/>
            <a:ext cx="3384994" cy="138652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>
                    <a:lumMod val="25000"/>
                  </a:schemeClr>
                </a:solidFill>
              </a:rPr>
              <a:t>Investigar los altos costos para las Grandes Empresas, iniciar un programa piloto de ventas en línea y analizar la demanda de productos 1.</a:t>
            </a:r>
            <a:endParaRPr lang="en-US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0"/>
          </p:nvPr>
        </p:nvSpPr>
        <p:spPr>
          <a:xfrm>
            <a:off x="8573493" y="1403045"/>
            <a:ext cx="3138465" cy="384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600" dirty="0">
                <a:solidFill>
                  <a:schemeClr val="bg1">
                    <a:lumMod val="25000"/>
                  </a:schemeClr>
                </a:solidFill>
              </a:rPr>
              <a:t>Priorizar acciones</a:t>
            </a:r>
            <a:endParaRPr lang="en-US" sz="16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1"/>
          </p:nvPr>
        </p:nvSpPr>
        <p:spPr>
          <a:xfrm>
            <a:off x="7605280" y="1418301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04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2"/>
          </p:nvPr>
        </p:nvSpPr>
        <p:spPr>
          <a:xfrm>
            <a:off x="8573492" y="3676538"/>
            <a:ext cx="3400794" cy="109140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>
                    <a:lumMod val="25000"/>
                  </a:schemeClr>
                </a:solidFill>
              </a:rPr>
              <a:t>Compilado a partir de acciones críticas y más información (el resumen se enviará al final de la reunión).</a:t>
            </a:r>
            <a:endParaRPr lang="en-US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3"/>
          </p:nvPr>
        </p:nvSpPr>
        <p:spPr>
          <a:xfrm>
            <a:off x="8573492" y="3276596"/>
            <a:ext cx="3400794" cy="384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sz="1600" dirty="0">
                <a:solidFill>
                  <a:schemeClr val="bg1">
                    <a:lumMod val="25000"/>
                  </a:schemeClr>
                </a:solidFill>
              </a:rPr>
              <a:t>Planificar los </a:t>
            </a:r>
            <a:r>
              <a:rPr lang="es-ES" sz="1600">
                <a:solidFill>
                  <a:schemeClr val="bg1">
                    <a:lumMod val="25000"/>
                  </a:schemeClr>
                </a:solidFill>
              </a:rPr>
              <a:t>próximos pasos</a:t>
            </a:r>
            <a:endParaRPr lang="en-US" sz="16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4"/>
          </p:nvPr>
        </p:nvSpPr>
        <p:spPr>
          <a:xfrm>
            <a:off x="7605280" y="3291852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05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7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2563" y="492716"/>
            <a:ext cx="10515600" cy="882305"/>
          </a:xfrm>
        </p:spPr>
        <p:txBody>
          <a:bodyPr>
            <a:normAutofit fontScale="90000"/>
          </a:bodyPr>
          <a:lstStyle/>
          <a:p>
            <a:r>
              <a:rPr lang="es-MX" noProof="0" dirty="0"/>
              <a:t>Acciones críticas y departamentos responsables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06164"/>
              </p:ext>
            </p:extLst>
          </p:nvPr>
        </p:nvGraphicFramePr>
        <p:xfrm>
          <a:off x="979712" y="1708206"/>
          <a:ext cx="10374087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56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noProof="0" dirty="0"/>
                        <a:t>Acciones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Responsable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Departamento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noProof="0" dirty="0"/>
                        <a:t>Renegociar productos con Grandes Empresas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Mariano 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Ventas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noProof="0" dirty="0"/>
                        <a:t>Evaluación de costos por cierre de operaciones en Chile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Emilie K. / Frank 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Contaduría / RRHH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noProof="0" dirty="0"/>
                        <a:t>Seguimiento a Programa Piloto de Ventas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Mónica M. / Dimitri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Ventas / 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noProof="0" dirty="0"/>
                        <a:t>Avance de Progresos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Marcos 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Analyst /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1046941" y="6180432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noProof="0" dirty="0"/>
              <a:t>26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5CF9FC05-6C4A-930E-0D09-40E0B7A4D2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9738" y="6123925"/>
            <a:ext cx="3138465" cy="482346"/>
          </a:xfrm>
        </p:spPr>
        <p:txBody>
          <a:bodyPr/>
          <a:lstStyle/>
          <a:p>
            <a:r>
              <a:rPr lang="es-AR" dirty="0"/>
              <a:t>Planificar los próximos pasos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8AE189FA-5462-EB95-E64A-3109B3F812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>
                <a:solidFill>
                  <a:srgbClr val="3C3C3C"/>
                </a:solidFill>
              </a:rPr>
              <a:t>ESTRATEGIAS PARA 2° Cuat. - 2025</a:t>
            </a:r>
            <a:endParaRPr lang="en-US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CF290223-D8D3-7B48-B7A9-53A58EC1A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AR" b="1" dirty="0"/>
              <a:t>Análisis de resultados del 2024 – 2025  y adaptaciones para escenarios de crisis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958B149-A7BC-1C40-874B-9AB039B37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24072"/>
            <a:ext cx="12191999" cy="1904928"/>
          </a:xfrm>
        </p:spPr>
        <p:txBody>
          <a:bodyPr/>
          <a:lstStyle/>
          <a:p>
            <a:r>
              <a:rPr lang="es-CO" sz="5200" dirty="0"/>
              <a:t>Estrategias para 2° Cuat. - 2025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54908" y="5350476"/>
            <a:ext cx="285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Rubis Becerra </a:t>
            </a:r>
            <a:r>
              <a:rPr lang="es-E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Bi Analyst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0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6124" y="396632"/>
            <a:ext cx="4376351" cy="882305"/>
          </a:xfrm>
        </p:spPr>
        <p:txBody>
          <a:bodyPr>
            <a:normAutofit fontScale="90000"/>
          </a:bodyPr>
          <a:lstStyle/>
          <a:p>
            <a:r>
              <a:rPr lang="es-ES" dirty="0"/>
              <a:t>Escenario de Crisis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3"/>
          </p:nvPr>
        </p:nvSpPr>
        <p:spPr>
          <a:xfrm>
            <a:off x="3573848" y="6123925"/>
            <a:ext cx="3138465" cy="482346"/>
          </a:xfrm>
        </p:spPr>
        <p:txBody>
          <a:bodyPr/>
          <a:lstStyle/>
          <a:p>
            <a:r>
              <a:rPr lang="es-ES" dirty="0"/>
              <a:t>INTRODUCCIÓN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704335" y="6123925"/>
            <a:ext cx="2869513" cy="482346"/>
          </a:xfrm>
        </p:spPr>
        <p:txBody>
          <a:bodyPr/>
          <a:lstStyle/>
          <a:p>
            <a:r>
              <a:rPr lang="es-CO" dirty="0"/>
              <a:t>ESTRATEGIAS PARA 2° Cuat. - 2025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210822" y="1403123"/>
            <a:ext cx="3744237" cy="630238"/>
          </a:xfrm>
        </p:spPr>
        <p:txBody>
          <a:bodyPr/>
          <a:lstStyle/>
          <a:p>
            <a:r>
              <a:rPr lang="es-ES" dirty="0"/>
              <a:t>Mayores costos de fabricación de productos.</a:t>
            </a:r>
            <a:endParaRPr lang="en-U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>
          <a:xfrm>
            <a:off x="1210822" y="2790065"/>
            <a:ext cx="3134820" cy="630238"/>
          </a:xfrm>
        </p:spPr>
        <p:txBody>
          <a:bodyPr/>
          <a:lstStyle/>
          <a:p>
            <a:r>
              <a:rPr lang="es-ES" dirty="0"/>
              <a:t>Caída de la demanda en las tiendas físicas.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>
          <a:xfrm>
            <a:off x="1210822" y="4177007"/>
            <a:ext cx="3891696" cy="630238"/>
          </a:xfrm>
        </p:spPr>
        <p:txBody>
          <a:bodyPr/>
          <a:lstStyle/>
          <a:p>
            <a:r>
              <a:rPr lang="es-ES" dirty="0"/>
              <a:t>Migración de la competencia para la venta online.</a:t>
            </a:r>
            <a:endParaRPr lang="en-US" dirty="0"/>
          </a:p>
        </p:txBody>
      </p:sp>
      <p:pic>
        <p:nvPicPr>
          <p:cNvPr id="9" name="Gráfico 94" descr="Setas de Divisão estrutura de tópicos">
            <a:extLst>
              <a:ext uri="{FF2B5EF4-FFF2-40B4-BE49-F238E27FC236}">
                <a16:creationId xmlns:a16="http://schemas.microsoft.com/office/drawing/2014/main" id="{4B4557DE-CFF4-4745-95FB-2DEF9983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333" y="1378606"/>
            <a:ext cx="506487" cy="5064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1" name="Gráfico 94" descr="Setas de Divisão estrutura de tópicos">
            <a:extLst>
              <a:ext uri="{FF2B5EF4-FFF2-40B4-BE49-F238E27FC236}">
                <a16:creationId xmlns:a16="http://schemas.microsoft.com/office/drawing/2014/main" id="{4B4557DE-CFF4-4745-95FB-2DEF9983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332" y="2793788"/>
            <a:ext cx="506487" cy="5064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2" name="Gráfico 94" descr="Setas de Divisão estrutura de tópicos">
            <a:extLst>
              <a:ext uri="{FF2B5EF4-FFF2-40B4-BE49-F238E27FC236}">
                <a16:creationId xmlns:a16="http://schemas.microsoft.com/office/drawing/2014/main" id="{4B4557DE-CFF4-4745-95FB-2DEF9983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335" y="4177007"/>
            <a:ext cx="506487" cy="5064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13" name="CuadroTexto 12"/>
          <p:cNvSpPr txBox="1"/>
          <p:nvPr/>
        </p:nvSpPr>
        <p:spPr>
          <a:xfrm>
            <a:off x="11053119" y="6188880"/>
            <a:ext cx="2594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  <a:endParaRPr lang="en-U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68" y="1037967"/>
            <a:ext cx="4963892" cy="45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rmAutofit/>
          </a:bodyPr>
          <a:lstStyle/>
          <a:p>
            <a:r>
              <a:rPr lang="es-ES" dirty="0"/>
              <a:t>Agenda de la Reunión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Ene 2024 – Abr 2025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Evaluar resultados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3027304" y="1919047"/>
            <a:ext cx="1008398" cy="384687"/>
          </a:xfrm>
          <a:ln>
            <a:noFill/>
          </a:ln>
          <a:effectLst/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A partir del estado actual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Identificar oportunidades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5"/>
          </p:nvPr>
        </p:nvSpPr>
        <p:spPr>
          <a:xfrm>
            <a:off x="3027304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02</a:t>
            </a:r>
            <a:endParaRPr lang="en-U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Posibles complicaciones</a:t>
            </a:r>
            <a:endParaRPr lang="en-U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Analizar impacto</a:t>
            </a:r>
            <a:endParaRPr lang="en-U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8"/>
          </p:nvPr>
        </p:nvSpPr>
        <p:spPr>
          <a:xfrm>
            <a:off x="3027304" y="4969465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03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Recomendaciones en orden de impacto</a:t>
            </a:r>
            <a:endParaRPr lang="en-U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Priorizar acciones</a:t>
            </a:r>
            <a:endParaRPr lang="en-U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1"/>
          </p:nvPr>
        </p:nvSpPr>
        <p:spPr>
          <a:xfrm>
            <a:off x="7420218" y="1919047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04</a:t>
            </a:r>
            <a:endParaRPr lang="en-U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Para departamentos responsables</a:t>
            </a:r>
            <a:endParaRPr lang="en-U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/>
              <a:t>Planificar los próximos pasos</a:t>
            </a:r>
            <a:endParaRPr lang="en-U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4"/>
          </p:nvPr>
        </p:nvSpPr>
        <p:spPr>
          <a:xfrm>
            <a:off x="7420218" y="3444256"/>
            <a:ext cx="1008398" cy="3846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05</a:t>
            </a:r>
            <a:endParaRPr lang="en-US" dirty="0"/>
          </a:p>
        </p:txBody>
      </p:sp>
      <p:sp>
        <p:nvSpPr>
          <p:cNvPr id="21" name="Rectángulo 20"/>
          <p:cNvSpPr/>
          <p:nvPr/>
        </p:nvSpPr>
        <p:spPr>
          <a:xfrm>
            <a:off x="3027304" y="3175686"/>
            <a:ext cx="4291738" cy="2928552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/>
          <p:cNvSpPr/>
          <p:nvPr/>
        </p:nvSpPr>
        <p:spPr>
          <a:xfrm>
            <a:off x="7319045" y="1486848"/>
            <a:ext cx="4291738" cy="2928552"/>
          </a:xfrm>
          <a:prstGeom prst="rect">
            <a:avLst/>
          </a:prstGeom>
          <a:solidFill>
            <a:srgbClr val="3C3C3C">
              <a:alpha val="88000"/>
            </a:srgbClr>
          </a:solidFill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4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0739" y="3206366"/>
            <a:ext cx="7257861" cy="2020981"/>
          </a:xfrm>
        </p:spPr>
        <p:txBody>
          <a:bodyPr/>
          <a:lstStyle/>
          <a:p>
            <a:r>
              <a:rPr lang="es-ES" dirty="0">
                <a:solidFill>
                  <a:srgbClr val="18A6ED"/>
                </a:solidFill>
              </a:rPr>
              <a:t>Evaluar los resultados</a:t>
            </a:r>
            <a:endParaRPr lang="en-US" dirty="0">
              <a:solidFill>
                <a:srgbClr val="18A6ED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400740" y="5254336"/>
            <a:ext cx="3197490" cy="569521"/>
          </a:xfrm>
        </p:spPr>
        <p:txBody>
          <a:bodyPr/>
          <a:lstStyle/>
          <a:p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5DB9FF"/>
                </a:highlight>
              </a:rPr>
              <a:t>Ene 2024 - Abr 2025</a:t>
            </a:r>
            <a:endParaRPr lang="en-U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5DB9FF"/>
              </a:highlight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4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B01235F-37AD-5640-AD10-F8A670C1FA59}"/>
              </a:ext>
            </a:extLst>
          </p:cNvPr>
          <p:cNvSpPr/>
          <p:nvPr/>
        </p:nvSpPr>
        <p:spPr>
          <a:xfrm>
            <a:off x="6212539" y="1500750"/>
            <a:ext cx="5107521" cy="430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i="0" dirty="0">
              <a:solidFill>
                <a:srgbClr val="FFFFFF"/>
              </a:solidFill>
              <a:latin typeface="Montserrat SemiBold" pitchFamily="2" charset="77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6C55870-3932-8F47-BF06-3E52A1922F6E}"/>
              </a:ext>
            </a:extLst>
          </p:cNvPr>
          <p:cNvSpPr/>
          <p:nvPr/>
        </p:nvSpPr>
        <p:spPr>
          <a:xfrm>
            <a:off x="687922" y="1500750"/>
            <a:ext cx="5107521" cy="4303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i="0" dirty="0">
              <a:solidFill>
                <a:srgbClr val="FFFFFF"/>
              </a:solidFill>
              <a:latin typeface="Montserrat SemiBol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95042E-62A0-924B-8571-F93A8C4E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20" y="484689"/>
            <a:ext cx="10632141" cy="882305"/>
          </a:xfrm>
        </p:spPr>
        <p:txBody>
          <a:bodyPr/>
          <a:lstStyle/>
          <a:p>
            <a:r>
              <a:rPr lang="es-AR" dirty="0"/>
              <a:t>Análisis por Región: </a:t>
            </a:r>
            <a:r>
              <a:rPr lang="es-AR" b="0" dirty="0"/>
              <a:t>Ganancia</a:t>
            </a:r>
          </a:p>
        </p:txBody>
      </p:sp>
      <p:graphicFrame>
        <p:nvGraphicFramePr>
          <p:cNvPr id="11" name="Tabela 12">
            <a:extLst>
              <a:ext uri="{FF2B5EF4-FFF2-40B4-BE49-F238E27FC236}">
                <a16:creationId xmlns:a16="http://schemas.microsoft.com/office/drawing/2014/main" id="{41101A65-E68D-6740-B328-35380119887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5929415"/>
              </p:ext>
            </p:extLst>
          </p:nvPr>
        </p:nvGraphicFramePr>
        <p:xfrm>
          <a:off x="687922" y="2114550"/>
          <a:ext cx="510698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2329">
                  <a:extLst>
                    <a:ext uri="{9D8B030D-6E8A-4147-A177-3AD203B41FA5}">
                      <a16:colId xmlns:a16="http://schemas.microsoft.com/office/drawing/2014/main" val="2611071611"/>
                    </a:ext>
                  </a:extLst>
                </a:gridCol>
                <a:gridCol w="1702329">
                  <a:extLst>
                    <a:ext uri="{9D8B030D-6E8A-4147-A177-3AD203B41FA5}">
                      <a16:colId xmlns:a16="http://schemas.microsoft.com/office/drawing/2014/main" val="407348560"/>
                    </a:ext>
                  </a:extLst>
                </a:gridCol>
                <a:gridCol w="1702329">
                  <a:extLst>
                    <a:ext uri="{9D8B030D-6E8A-4147-A177-3AD203B41FA5}">
                      <a16:colId xmlns:a16="http://schemas.microsoft.com/office/drawing/2014/main" val="1414614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País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Ganancia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Margen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3112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kern="120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18A6ED"/>
                          </a:highlight>
                          <a:latin typeface="+mn-lt"/>
                          <a:ea typeface="+mn-ea"/>
                          <a:cs typeface="+mn-cs"/>
                        </a:rPr>
                        <a:t>Alemania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kern="120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18A6ED"/>
                          </a:highlight>
                          <a:latin typeface="+mn-lt"/>
                          <a:ea typeface="+mn-ea"/>
                          <a:cs typeface="+mn-cs"/>
                        </a:rPr>
                        <a:t> $3,411,122.00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kern="120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18A6ED"/>
                          </a:highlight>
                          <a:latin typeface="+mn-lt"/>
                          <a:ea typeface="+mn-ea"/>
                          <a:cs typeface="+mn-cs"/>
                        </a:rPr>
                        <a:t>14.50%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317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Canadá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$3,311,819.00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13.30%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189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Chile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$2,658,930.00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12.70%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685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Francia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$3,477,575.00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14.30%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136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$2,835,406.00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11.30%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02251307"/>
                  </a:ext>
                </a:extLst>
              </a:tr>
            </a:tbl>
          </a:graphicData>
        </a:graphic>
      </p:graphicFrame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A1E5654-02DB-A049-B686-DA00E028905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87920" y="1523560"/>
            <a:ext cx="5107523" cy="38468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Ganancia por país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5078013-AD68-3744-B6BB-9E0C66F3A24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Insight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7728EF-2209-C7F3-C742-FED42330D1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20624" y="6123925"/>
            <a:ext cx="3138465" cy="482346"/>
          </a:xfrm>
        </p:spPr>
        <p:txBody>
          <a:bodyPr/>
          <a:lstStyle/>
          <a:p>
            <a:r>
              <a:rPr lang="es-AR" dirty="0"/>
              <a:t>Evaluar</a:t>
            </a:r>
            <a:r>
              <a:rPr lang="pt-BR" dirty="0"/>
              <a:t> </a:t>
            </a:r>
            <a:r>
              <a:rPr lang="es-AR" dirty="0"/>
              <a:t>los</a:t>
            </a:r>
            <a:r>
              <a:rPr lang="pt-BR" dirty="0"/>
              <a:t> resultados</a:t>
            </a:r>
          </a:p>
        </p:txBody>
      </p:sp>
      <p:sp>
        <p:nvSpPr>
          <p:cNvPr id="5" name="Elipse 4"/>
          <p:cNvSpPr/>
          <p:nvPr/>
        </p:nvSpPr>
        <p:spPr>
          <a:xfrm>
            <a:off x="6274323" y="2056200"/>
            <a:ext cx="744367" cy="73494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áfico 112" descr="Dólar com preenchimento sólido">
            <a:extLst>
              <a:ext uri="{FF2B5EF4-FFF2-40B4-BE49-F238E27FC236}">
                <a16:creationId xmlns:a16="http://schemas.microsoft.com/office/drawing/2014/main" id="{281A2BA8-4324-5843-86FB-54A8599502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021" y="2091123"/>
            <a:ext cx="599049" cy="599049"/>
          </a:xfrm>
          <a:prstGeom prst="rect">
            <a:avLst/>
          </a:prstGeom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7094068" y="2100708"/>
            <a:ext cx="421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Alemania tiene el </a:t>
            </a:r>
            <a:r>
              <a:rPr lang="es-ES" b="1" dirty="0"/>
              <a:t>mayor margen</a:t>
            </a:r>
            <a:r>
              <a:rPr lang="es-ES" dirty="0"/>
              <a:t>  y el menor total en descuentos (R$ 1.416.127).</a:t>
            </a:r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1052114" y="6180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</a:t>
            </a:r>
            <a:endParaRPr lang="en-US" dirty="0"/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EAB241C1-0EB6-5F05-8244-8D6A96F022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/>
              <a:t>ESTRATEGIAS PARA 2° Cuat. - 2025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36907-8E48-B4BF-46DC-46516D0C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8221625-8D9F-9B66-BF80-F48FADFDF226}"/>
              </a:ext>
            </a:extLst>
          </p:cNvPr>
          <p:cNvSpPr/>
          <p:nvPr/>
        </p:nvSpPr>
        <p:spPr>
          <a:xfrm>
            <a:off x="6212539" y="1500750"/>
            <a:ext cx="5107521" cy="430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i="0" dirty="0">
              <a:solidFill>
                <a:srgbClr val="FFFFFF"/>
              </a:solidFill>
              <a:latin typeface="Montserrat SemiBold" pitchFamily="2" charset="77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F486EAA-9894-4056-EE2C-ACC33803B624}"/>
              </a:ext>
            </a:extLst>
          </p:cNvPr>
          <p:cNvSpPr/>
          <p:nvPr/>
        </p:nvSpPr>
        <p:spPr>
          <a:xfrm>
            <a:off x="687922" y="1523559"/>
            <a:ext cx="5107521" cy="4303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i="0" dirty="0">
              <a:solidFill>
                <a:srgbClr val="FFFFFF"/>
              </a:solidFill>
              <a:latin typeface="Montserrat SemiBol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792DFA-D079-F72C-5FBB-AACF7BE3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20" y="492716"/>
            <a:ext cx="10632141" cy="882305"/>
          </a:xfrm>
        </p:spPr>
        <p:txBody>
          <a:bodyPr/>
          <a:lstStyle/>
          <a:p>
            <a:r>
              <a:rPr lang="es-AR" dirty="0"/>
              <a:t>Análisis por Región: </a:t>
            </a:r>
            <a:r>
              <a:rPr lang="es-AR" b="0" dirty="0"/>
              <a:t>Ganancia</a:t>
            </a:r>
          </a:p>
        </p:txBody>
      </p:sp>
      <p:graphicFrame>
        <p:nvGraphicFramePr>
          <p:cNvPr id="11" name="Tabela 12">
            <a:extLst>
              <a:ext uri="{FF2B5EF4-FFF2-40B4-BE49-F238E27FC236}">
                <a16:creationId xmlns:a16="http://schemas.microsoft.com/office/drawing/2014/main" id="{93515853-AEF1-7372-0AEB-F5D9D208477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15601402"/>
              </p:ext>
            </p:extLst>
          </p:nvPr>
        </p:nvGraphicFramePr>
        <p:xfrm>
          <a:off x="687922" y="2137359"/>
          <a:ext cx="510698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2329">
                  <a:extLst>
                    <a:ext uri="{9D8B030D-6E8A-4147-A177-3AD203B41FA5}">
                      <a16:colId xmlns:a16="http://schemas.microsoft.com/office/drawing/2014/main" val="2611071611"/>
                    </a:ext>
                  </a:extLst>
                </a:gridCol>
                <a:gridCol w="1702329">
                  <a:extLst>
                    <a:ext uri="{9D8B030D-6E8A-4147-A177-3AD203B41FA5}">
                      <a16:colId xmlns:a16="http://schemas.microsoft.com/office/drawing/2014/main" val="407348560"/>
                    </a:ext>
                  </a:extLst>
                </a:gridCol>
                <a:gridCol w="1702329">
                  <a:extLst>
                    <a:ext uri="{9D8B030D-6E8A-4147-A177-3AD203B41FA5}">
                      <a16:colId xmlns:a16="http://schemas.microsoft.com/office/drawing/2014/main" val="1414614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País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Ganancia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Margen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3112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kern="120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18A6ED"/>
                          </a:highlight>
                          <a:latin typeface="+mn-lt"/>
                          <a:ea typeface="+mn-ea"/>
                          <a:cs typeface="+mn-cs"/>
                        </a:rPr>
                        <a:t>Alemania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kern="120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18A6ED"/>
                          </a:highlight>
                          <a:latin typeface="+mn-lt"/>
                          <a:ea typeface="+mn-ea"/>
                          <a:cs typeface="+mn-cs"/>
                        </a:rPr>
                        <a:t> $3,411,122.00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kern="1200" dirty="0">
                          <a:solidFill>
                            <a:schemeClr val="bg1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18A6ED"/>
                          </a:highlight>
                          <a:latin typeface="+mn-lt"/>
                          <a:ea typeface="+mn-ea"/>
                          <a:cs typeface="+mn-cs"/>
                        </a:rPr>
                        <a:t>14.50%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317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Canadá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$3,311,819.00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13.30%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189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Chile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$2,658,930.00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12.70%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685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Francia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$3,477,575.00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14.30%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136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$2,835,406.00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11.30%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02251307"/>
                  </a:ext>
                </a:extLst>
              </a:tr>
            </a:tbl>
          </a:graphicData>
        </a:graphic>
      </p:graphicFrame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F49A8EC-2775-28F8-5483-32E116F4290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87920" y="1546369"/>
            <a:ext cx="5107523" cy="38468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Ganancia por país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A926D7A-9AE6-7936-A515-1CF0E6E5AD7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Insight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F16C18-A2AF-BE86-373C-7DA4843940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20623" y="6123925"/>
            <a:ext cx="3138465" cy="482346"/>
          </a:xfrm>
        </p:spPr>
        <p:txBody>
          <a:bodyPr/>
          <a:lstStyle/>
          <a:p>
            <a:r>
              <a:rPr lang="es-AR" dirty="0"/>
              <a:t>Evaluar</a:t>
            </a:r>
            <a:r>
              <a:rPr lang="pt-BR" dirty="0"/>
              <a:t> </a:t>
            </a:r>
            <a:r>
              <a:rPr lang="es-AR" dirty="0"/>
              <a:t>los</a:t>
            </a:r>
            <a:r>
              <a:rPr lang="pt-BR" dirty="0"/>
              <a:t> resultados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54B3D04-5104-3FF7-801E-3B697C590BDC}"/>
              </a:ext>
            </a:extLst>
          </p:cNvPr>
          <p:cNvSpPr/>
          <p:nvPr/>
        </p:nvSpPr>
        <p:spPr>
          <a:xfrm>
            <a:off x="6274323" y="2056200"/>
            <a:ext cx="744367" cy="73494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áfico 112" descr="Dólar com preenchimento sólido">
            <a:extLst>
              <a:ext uri="{FF2B5EF4-FFF2-40B4-BE49-F238E27FC236}">
                <a16:creationId xmlns:a16="http://schemas.microsoft.com/office/drawing/2014/main" id="{E29C6A19-014F-8698-EBBD-4EFB6C7F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021" y="2091123"/>
            <a:ext cx="599049" cy="599049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F296B6D-E8D4-9303-B4E2-95DE70B3C8BE}"/>
              </a:ext>
            </a:extLst>
          </p:cNvPr>
          <p:cNvSpPr txBox="1"/>
          <p:nvPr/>
        </p:nvSpPr>
        <p:spPr>
          <a:xfrm>
            <a:off x="7094068" y="2100708"/>
            <a:ext cx="421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Alemania tiene el </a:t>
            </a:r>
            <a:r>
              <a:rPr lang="es-ES" b="1" dirty="0"/>
              <a:t>mayor margen</a:t>
            </a:r>
            <a:r>
              <a:rPr lang="es-ES" dirty="0"/>
              <a:t>  y el menor total en descuentos (R$ 1.416.127).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A257A1-758E-3582-02F6-D44F5623E0F7}"/>
              </a:ext>
            </a:extLst>
          </p:cNvPr>
          <p:cNvSpPr txBox="1"/>
          <p:nvPr/>
        </p:nvSpPr>
        <p:spPr>
          <a:xfrm>
            <a:off x="11052114" y="6180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  <a:endParaRPr lang="en-US" dirty="0"/>
          </a:p>
        </p:txBody>
      </p:sp>
      <p:sp>
        <p:nvSpPr>
          <p:cNvPr id="15" name="Retângulo 9">
            <a:extLst>
              <a:ext uri="{FF2B5EF4-FFF2-40B4-BE49-F238E27FC236}">
                <a16:creationId xmlns:a16="http://schemas.microsoft.com/office/drawing/2014/main" id="{38335D95-36A3-10AB-E676-C1E4842152F1}"/>
              </a:ext>
            </a:extLst>
          </p:cNvPr>
          <p:cNvSpPr/>
          <p:nvPr/>
        </p:nvSpPr>
        <p:spPr>
          <a:xfrm>
            <a:off x="6204035" y="3134902"/>
            <a:ext cx="5107521" cy="430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i="0" dirty="0">
                <a:solidFill>
                  <a:srgbClr val="FFFFFF"/>
                </a:solidFill>
                <a:latin typeface="Montserrat SemiBold" pitchFamily="2" charset="77"/>
              </a:rPr>
              <a:t>Puntos de Atención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7F84393-F374-8119-470D-F2BD41034242}"/>
              </a:ext>
            </a:extLst>
          </p:cNvPr>
          <p:cNvSpPr/>
          <p:nvPr/>
        </p:nvSpPr>
        <p:spPr>
          <a:xfrm>
            <a:off x="6279763" y="3743478"/>
            <a:ext cx="738927" cy="73796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accent4">
                    <a:lumMod val="50000"/>
                  </a:schemeClr>
                </a:solidFill>
              </a:rPr>
              <a:t>!</a:t>
            </a:r>
            <a:endParaRPr 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BDAE15B-E115-F50F-46C1-E9BE6CDB7F73}"/>
              </a:ext>
            </a:extLst>
          </p:cNvPr>
          <p:cNvSpPr txBox="1"/>
          <p:nvPr/>
        </p:nvSpPr>
        <p:spPr>
          <a:xfrm>
            <a:off x="7094068" y="3720773"/>
            <a:ext cx="425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USA, fue el país que otorgó más descuentos (R$ 2.239.528), manteniéndose por </a:t>
            </a:r>
            <a:r>
              <a:rPr lang="es-ES" b="1" dirty="0"/>
              <a:t>encima de la media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1345E86-A2EF-AD47-6AF8-3598DBCE195A}"/>
              </a:ext>
            </a:extLst>
          </p:cNvPr>
          <p:cNvSpPr txBox="1"/>
          <p:nvPr/>
        </p:nvSpPr>
        <p:spPr>
          <a:xfrm>
            <a:off x="7094068" y="4869222"/>
            <a:ext cx="425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descuentos otorgados en Chile (R$ 1.777.583), estuvieron </a:t>
            </a:r>
            <a:r>
              <a:rPr lang="es-ES" b="1" dirty="0"/>
              <a:t>dentro de las expectativas.</a:t>
            </a:r>
            <a:endParaRPr lang="en-US" b="1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755F4D7-EC60-C1CC-50C2-C3CAB01EA18E}"/>
              </a:ext>
            </a:extLst>
          </p:cNvPr>
          <p:cNvSpPr/>
          <p:nvPr/>
        </p:nvSpPr>
        <p:spPr>
          <a:xfrm>
            <a:off x="6279763" y="4826610"/>
            <a:ext cx="738927" cy="73796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accent4">
                    <a:lumMod val="50000"/>
                  </a:schemeClr>
                </a:solidFill>
              </a:rPr>
              <a:t>!</a:t>
            </a:r>
            <a:endParaRPr 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0010D0CC-1AEC-B747-37A8-374E45DD8B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2563" y="6123925"/>
            <a:ext cx="2869513" cy="482346"/>
          </a:xfrm>
        </p:spPr>
        <p:txBody>
          <a:bodyPr/>
          <a:lstStyle/>
          <a:p>
            <a:r>
              <a:rPr lang="es-CO" dirty="0"/>
              <a:t>ESTRATEGIAS PARA 2° Cuat. - 2025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08" y="492716"/>
            <a:ext cx="6999780" cy="882305"/>
          </a:xfrm>
        </p:spPr>
        <p:txBody>
          <a:bodyPr>
            <a:normAutofit fontScale="90000"/>
          </a:bodyPr>
          <a:lstStyle/>
          <a:p>
            <a:r>
              <a:rPr lang="es-AR" dirty="0"/>
              <a:t>Análisis por Región: </a:t>
            </a:r>
            <a:r>
              <a:rPr lang="es-AR" b="0" dirty="0"/>
              <a:t>Facturación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3"/>
          </p:nvPr>
        </p:nvSpPr>
        <p:spPr>
          <a:xfrm>
            <a:off x="3609737" y="6123925"/>
            <a:ext cx="3138465" cy="482346"/>
          </a:xfrm>
        </p:spPr>
        <p:txBody>
          <a:bodyPr/>
          <a:lstStyle/>
          <a:p>
            <a:r>
              <a:rPr lang="es-AR" dirty="0"/>
              <a:t>Evaluar</a:t>
            </a:r>
            <a:r>
              <a:rPr lang="pt-BR" dirty="0"/>
              <a:t> </a:t>
            </a:r>
            <a:r>
              <a:rPr lang="es-AR" dirty="0"/>
              <a:t>los</a:t>
            </a:r>
            <a:r>
              <a:rPr lang="pt-BR" dirty="0"/>
              <a:t> resultados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>
          <a:xfrm>
            <a:off x="222108" y="4849295"/>
            <a:ext cx="2002108" cy="366628"/>
          </a:xfrm>
        </p:spPr>
        <p:txBody>
          <a:bodyPr>
            <a:normAutofit fontScale="92500"/>
          </a:bodyPr>
          <a:lstStyle/>
          <a:p>
            <a:r>
              <a:rPr lang="es-AR" b="1" noProof="1">
                <a:solidFill>
                  <a:schemeClr val="accent3">
                    <a:lumMod val="40000"/>
                    <a:lumOff val="60000"/>
                  </a:schemeClr>
                </a:solidFill>
              </a:rPr>
              <a:t>Abrir en Power </a:t>
            </a:r>
            <a:r>
              <a:rPr lang="es-E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</a:t>
            </a: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046941" y="6180432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8</a:t>
            </a:r>
            <a:endParaRPr lang="en-US" dirty="0"/>
          </a:p>
        </p:txBody>
      </p:sp>
      <p:sp>
        <p:nvSpPr>
          <p:cNvPr id="13" name="Espaço Reservado para Texto 6">
            <a:extLst>
              <a:ext uri="{FF2B5EF4-FFF2-40B4-BE49-F238E27FC236}">
                <a16:creationId xmlns:a16="http://schemas.microsoft.com/office/drawing/2014/main" id="{8A1E5654-02DB-A049-B686-DA00E028905F}"/>
              </a:ext>
            </a:extLst>
          </p:cNvPr>
          <p:cNvSpPr txBox="1">
            <a:spLocks/>
          </p:cNvSpPr>
          <p:nvPr/>
        </p:nvSpPr>
        <p:spPr>
          <a:xfrm>
            <a:off x="234465" y="1601375"/>
            <a:ext cx="5214865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 Facturación </a:t>
            </a:r>
            <a:r>
              <a:rPr lang="pt-BR" sz="1600" b="1" dirty="0">
                <a:solidFill>
                  <a:srgbClr val="FFFFFF"/>
                </a:solidFill>
              </a:rPr>
              <a:t>por </a:t>
            </a:r>
            <a:r>
              <a:rPr lang="es-AR" sz="1600" b="1" dirty="0">
                <a:solidFill>
                  <a:srgbClr val="FFFFFF"/>
                </a:solidFill>
              </a:rPr>
              <a:t>país </a:t>
            </a:r>
            <a:r>
              <a:rPr lang="es-AR" sz="1600" dirty="0">
                <a:solidFill>
                  <a:srgbClr val="FFFFFF"/>
                </a:solidFill>
              </a:rPr>
              <a:t>(Después del Descuento)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0FC46A-1D2E-F0CE-341E-0DDD18D9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9" y="2384824"/>
            <a:ext cx="7114862" cy="2230516"/>
          </a:xfrm>
          <a:prstGeom prst="rect">
            <a:avLst/>
          </a:prstGeom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1B3895C0-9D1F-6E3C-5FB6-FD4F1B504B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1677" y="6123925"/>
            <a:ext cx="2869513" cy="482346"/>
          </a:xfrm>
        </p:spPr>
        <p:txBody>
          <a:bodyPr/>
          <a:lstStyle/>
          <a:p>
            <a:r>
              <a:rPr lang="es-CO" dirty="0"/>
              <a:t>ESTRATEGIAS PARA 2° Cuat. - 2025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0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08" y="492716"/>
            <a:ext cx="6999780" cy="882305"/>
          </a:xfrm>
        </p:spPr>
        <p:txBody>
          <a:bodyPr>
            <a:normAutofit fontScale="90000"/>
          </a:bodyPr>
          <a:lstStyle/>
          <a:p>
            <a:r>
              <a:rPr lang="es-AR" dirty="0"/>
              <a:t>Análisis por Región: </a:t>
            </a:r>
            <a:r>
              <a:rPr lang="es-AR" b="0" dirty="0"/>
              <a:t>Facturación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>
          <a:xfrm>
            <a:off x="234465" y="4722860"/>
            <a:ext cx="2002108" cy="366628"/>
          </a:xfrm>
        </p:spPr>
        <p:txBody>
          <a:bodyPr>
            <a:normAutofit fontScale="92500"/>
          </a:bodyPr>
          <a:lstStyle/>
          <a:p>
            <a:r>
              <a:rPr lang="es-AR" b="1" noProof="1">
                <a:solidFill>
                  <a:schemeClr val="accent3">
                    <a:lumMod val="40000"/>
                    <a:lumOff val="60000"/>
                  </a:schemeClr>
                </a:solidFill>
              </a:rPr>
              <a:t>Abrir en Power </a:t>
            </a:r>
            <a:r>
              <a:rPr lang="es-E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</a:t>
            </a: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8A1E5654-02DB-A049-B686-DA00E028905F}"/>
              </a:ext>
            </a:extLst>
          </p:cNvPr>
          <p:cNvSpPr txBox="1">
            <a:spLocks/>
          </p:cNvSpPr>
          <p:nvPr/>
        </p:nvSpPr>
        <p:spPr>
          <a:xfrm>
            <a:off x="234465" y="1601375"/>
            <a:ext cx="5214865" cy="4303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1600" b="1" dirty="0">
                <a:solidFill>
                  <a:srgbClr val="FFFFFF"/>
                </a:solidFill>
              </a:rPr>
              <a:t> Facturación </a:t>
            </a:r>
            <a:r>
              <a:rPr lang="pt-BR" sz="1600" b="1" dirty="0">
                <a:solidFill>
                  <a:srgbClr val="FFFFFF"/>
                </a:solidFill>
              </a:rPr>
              <a:t>por </a:t>
            </a:r>
            <a:r>
              <a:rPr lang="es-AR" sz="1600" b="1" dirty="0">
                <a:solidFill>
                  <a:srgbClr val="FFFFFF"/>
                </a:solidFill>
              </a:rPr>
              <a:t>país </a:t>
            </a:r>
            <a:r>
              <a:rPr lang="es-AR" sz="1600" dirty="0">
                <a:solidFill>
                  <a:srgbClr val="FFFFFF"/>
                </a:solidFill>
              </a:rPr>
              <a:t>(Después del Descuento)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1046941" y="6180432"/>
            <a:ext cx="2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9</a:t>
            </a:r>
            <a:endParaRPr lang="en-US" dirty="0"/>
          </a:p>
        </p:txBody>
      </p:sp>
      <p:sp>
        <p:nvSpPr>
          <p:cNvPr id="16" name="Retângulo 9">
            <a:extLst>
              <a:ext uri="{FF2B5EF4-FFF2-40B4-BE49-F238E27FC236}">
                <a16:creationId xmlns:a16="http://schemas.microsoft.com/office/drawing/2014/main" id="{2B01235F-37AD-5640-AD10-F8A670C1FA59}"/>
              </a:ext>
            </a:extLst>
          </p:cNvPr>
          <p:cNvSpPr/>
          <p:nvPr/>
        </p:nvSpPr>
        <p:spPr>
          <a:xfrm>
            <a:off x="6347196" y="1641643"/>
            <a:ext cx="5107521" cy="430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i="0" dirty="0">
                <a:solidFill>
                  <a:srgbClr val="FFFFFF"/>
                </a:solidFill>
                <a:latin typeface="Montserrat SemiBold" pitchFamily="2" charset="77"/>
              </a:rPr>
              <a:t>Puntos de Atención</a:t>
            </a:r>
          </a:p>
        </p:txBody>
      </p:sp>
      <p:sp>
        <p:nvSpPr>
          <p:cNvPr id="17" name="Elipse 16"/>
          <p:cNvSpPr/>
          <p:nvPr/>
        </p:nvSpPr>
        <p:spPr>
          <a:xfrm>
            <a:off x="6422924" y="2423217"/>
            <a:ext cx="738927" cy="73796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rgbClr val="FFFFFF"/>
                </a:solidFill>
              </a:rPr>
              <a:t>!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237229" y="2400512"/>
            <a:ext cx="425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Hay un </a:t>
            </a:r>
            <a:r>
              <a:rPr lang="es-ES" b="1" dirty="0">
                <a:solidFill>
                  <a:srgbClr val="FFFFFF"/>
                </a:solidFill>
              </a:rPr>
              <a:t>16 %</a:t>
            </a:r>
            <a:r>
              <a:rPr lang="es-ES" dirty="0">
                <a:solidFill>
                  <a:srgbClr val="FFFFFF"/>
                </a:solidFill>
              </a:rPr>
              <a:t> de diferencia entre los ingresos más altos y más bajos.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237229" y="3870237"/>
            <a:ext cx="425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USA y Chile tienen los márgenes de beneficio </a:t>
            </a:r>
            <a:r>
              <a:rPr lang="es-ES" b="1" dirty="0">
                <a:solidFill>
                  <a:srgbClr val="FFFFFF"/>
                </a:solidFill>
              </a:rPr>
              <a:t>más bajos (12.70% y 11.30%),</a:t>
            </a:r>
            <a:r>
              <a:rPr lang="es-MX" b="1" dirty="0">
                <a:solidFill>
                  <a:srgbClr val="FFFFFF"/>
                </a:solidFill>
              </a:rPr>
              <a:t> </a:t>
            </a:r>
            <a:r>
              <a:rPr lang="es-ES" dirty="0">
                <a:solidFill>
                  <a:srgbClr val="FFFFFF"/>
                </a:solidFill>
              </a:rPr>
              <a:t>respectivamente.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6422924" y="3827625"/>
            <a:ext cx="738927" cy="73796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rgbClr val="FFFFFF"/>
                </a:solidFill>
              </a:rPr>
              <a:t>!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318A6D-1DBB-884E-9248-CAF91948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8" y="2533269"/>
            <a:ext cx="5873788" cy="1841438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BE28A3BE-8AFC-F66E-59DF-03B7E9741C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9737" y="6123925"/>
            <a:ext cx="3138465" cy="482346"/>
          </a:xfrm>
        </p:spPr>
        <p:txBody>
          <a:bodyPr/>
          <a:lstStyle/>
          <a:p>
            <a:r>
              <a:rPr lang="es-AR" dirty="0"/>
              <a:t>Evaluar</a:t>
            </a:r>
            <a:r>
              <a:rPr lang="pt-BR" dirty="0"/>
              <a:t> </a:t>
            </a:r>
            <a:r>
              <a:rPr lang="es-AR" dirty="0"/>
              <a:t>los</a:t>
            </a:r>
            <a:r>
              <a:rPr lang="pt-BR" dirty="0"/>
              <a:t> resultados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D8B27060-FD4B-0A2B-3F26-9B28EA08CC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1677" y="6123925"/>
            <a:ext cx="2869513" cy="482346"/>
          </a:xfrm>
        </p:spPr>
        <p:txBody>
          <a:bodyPr/>
          <a:lstStyle/>
          <a:p>
            <a:r>
              <a:rPr lang="es-CO" dirty="0"/>
              <a:t>ESTRATEGIAS PARA 2° Cuat. - 2025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023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o 8">
      <a:dk1>
        <a:srgbClr val="3C4145"/>
      </a:dk1>
      <a:lt1>
        <a:srgbClr val="EEEEEE"/>
      </a:lt1>
      <a:dk2>
        <a:srgbClr val="3C4145"/>
      </a:dk2>
      <a:lt2>
        <a:srgbClr val="D1EBFF"/>
      </a:lt2>
      <a:accent1>
        <a:srgbClr val="69C5F3"/>
      </a:accent1>
      <a:accent2>
        <a:srgbClr val="76EBF0"/>
      </a:accent2>
      <a:accent3>
        <a:srgbClr val="0062AE"/>
      </a:accent3>
      <a:accent4>
        <a:srgbClr val="808080"/>
      </a:accent4>
      <a:accent5>
        <a:srgbClr val="40B7EC"/>
      </a:accent5>
      <a:accent6>
        <a:srgbClr val="D2528C"/>
      </a:accent6>
      <a:hlink>
        <a:srgbClr val="018CCB"/>
      </a:hlink>
      <a:folHlink>
        <a:srgbClr val="3C42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2253</TotalTime>
  <Words>1450</Words>
  <Application>Microsoft Office PowerPoint</Application>
  <PresentationFormat>Panorámica</PresentationFormat>
  <Paragraphs>334</Paragraphs>
  <Slides>27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Arial</vt:lpstr>
      <vt:lpstr>Calibri</vt:lpstr>
      <vt:lpstr>Helvetica Neue</vt:lpstr>
      <vt:lpstr>Montserrat</vt:lpstr>
      <vt:lpstr>Montserrat ExtraBold</vt:lpstr>
      <vt:lpstr>Montserrat Light</vt:lpstr>
      <vt:lpstr>Montserrat SemiBold</vt:lpstr>
      <vt:lpstr>Montserrat Thin</vt:lpstr>
      <vt:lpstr>Tema do Office</vt:lpstr>
      <vt:lpstr>ESTRATEGIAS PARA 2° Cuat. - 2025</vt:lpstr>
      <vt:lpstr>Iniciar las acciones necesarias para minimizar los riesgos en el escenario de crisis.</vt:lpstr>
      <vt:lpstr>Escenario de Crisis</vt:lpstr>
      <vt:lpstr>Agenda de la Reunión</vt:lpstr>
      <vt:lpstr>Evaluar los resultados</vt:lpstr>
      <vt:lpstr>Análisis por Región: Ganancia</vt:lpstr>
      <vt:lpstr>Análisis por Región: Ganancia</vt:lpstr>
      <vt:lpstr>Análisis por Región: Facturación</vt:lpstr>
      <vt:lpstr>Análisis por Región: Facturación</vt:lpstr>
      <vt:lpstr>Análisis por mes: Facturación</vt:lpstr>
      <vt:lpstr>Análisis por mes: Facturación</vt:lpstr>
      <vt:lpstr>Análisis por cliente: Facturación</vt:lpstr>
      <vt:lpstr>Análisis por cliente: Facturación</vt:lpstr>
      <vt:lpstr>Análisis por cliente: Facturación</vt:lpstr>
      <vt:lpstr>Agenda de la Reunión</vt:lpstr>
      <vt:lpstr>Posibles Oportunidades</vt:lpstr>
      <vt:lpstr>CLIENTES</vt:lpstr>
      <vt:lpstr>Agenda de la Reunión</vt:lpstr>
      <vt:lpstr>Impactos: Cierre de operaciones en Chile</vt:lpstr>
      <vt:lpstr>Impacto Financiero</vt:lpstr>
      <vt:lpstr>Agenda de la Reunión</vt:lpstr>
      <vt:lpstr>Próximos pasos a seguir</vt:lpstr>
      <vt:lpstr>Programa piloto de Ventas Online</vt:lpstr>
      <vt:lpstr>Agenda de la Reunión</vt:lpstr>
      <vt:lpstr>Visión general</vt:lpstr>
      <vt:lpstr>Acciones críticas y departamentos responsables</vt:lpstr>
      <vt:lpstr>Estrategias para 2° Cuat. - 2025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Julia Melo</dc:creator>
  <cp:lastModifiedBy>RUBIS BECERRA</cp:lastModifiedBy>
  <cp:revision>149</cp:revision>
  <dcterms:created xsi:type="dcterms:W3CDTF">2021-07-19T18:35:25Z</dcterms:created>
  <dcterms:modified xsi:type="dcterms:W3CDTF">2026-02-06T16:20:46Z</dcterms:modified>
</cp:coreProperties>
</file>